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8" r:id="rId1"/>
  </p:sldMasterIdLst>
  <p:notesMasterIdLst>
    <p:notesMasterId r:id="rId20"/>
  </p:notesMasterIdLst>
  <p:handoutMasterIdLst>
    <p:handoutMasterId r:id="rId21"/>
  </p:handoutMasterIdLst>
  <p:sldIdLst>
    <p:sldId id="256" r:id="rId2"/>
    <p:sldId id="330" r:id="rId3"/>
    <p:sldId id="287" r:id="rId4"/>
    <p:sldId id="347" r:id="rId5"/>
    <p:sldId id="349" r:id="rId6"/>
    <p:sldId id="325" r:id="rId7"/>
    <p:sldId id="327" r:id="rId8"/>
    <p:sldId id="326" r:id="rId9"/>
    <p:sldId id="324" r:id="rId10"/>
    <p:sldId id="322" r:id="rId11"/>
    <p:sldId id="334" r:id="rId12"/>
    <p:sldId id="333" r:id="rId13"/>
    <p:sldId id="337" r:id="rId14"/>
    <p:sldId id="336" r:id="rId15"/>
    <p:sldId id="343" r:id="rId16"/>
    <p:sldId id="345" r:id="rId17"/>
    <p:sldId id="335" r:id="rId18"/>
    <p:sldId id="342" r:id="rId1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BA230F"/>
    <a:srgbClr val="8A2F2E"/>
    <a:srgbClr val="BA2342"/>
    <a:srgbClr val="660033"/>
    <a:srgbClr val="4D4948"/>
    <a:srgbClr val="FFFFFF"/>
    <a:srgbClr val="993366"/>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3" autoAdjust="0"/>
    <p:restoredTop sz="94675" autoAdjust="0"/>
  </p:normalViewPr>
  <p:slideViewPr>
    <p:cSldViewPr>
      <p:cViewPr varScale="1">
        <p:scale>
          <a:sx n="99" d="100"/>
          <a:sy n="99" d="100"/>
        </p:scale>
        <p:origin x="-90"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3d6#1" qsCatId="3D" csTypeId="urn:microsoft.com/office/officeart/2005/8/colors/colorful1" csCatId="colorful" phldr="1"/>
      <dgm:spPr>
        <a:scene3d>
          <a:camera prst="perspectiveRelaxedModerately" zoom="92000"/>
          <a:lightRig rig="threePt" dir="t">
            <a:rot lat="0" lon="0" rev="4200000"/>
          </a:lightRig>
        </a:scene3d>
      </dgm:spPr>
      <dgm:t>
        <a:bodyPr/>
        <a:lstStyle>
          <a:extLst/>
        </a:lstStyle>
        <a:p>
          <a:endParaRPr lang="sl-SI"/>
        </a:p>
      </dgm:t>
    </dgm:pt>
    <dgm:pt modelId="{E7099059-3858-4031-AA26-70F1AE740B29}">
      <dgm:prSet phldrT="[Text]"/>
      <dgm:spPr>
        <a:solidFill>
          <a:srgbClr val="4D4948"/>
        </a:solidFill>
        <a:scene3d>
          <a:camera prst="perspectiveRelaxedModerately" zoom="92000"/>
          <a:lightRig rig="morning" dir="t">
            <a:rot lat="0" lon="0" rev="600000"/>
          </a:lightRig>
        </a:scene3d>
        <a:sp3d>
          <a:bevelT/>
        </a:sp3d>
      </dgm:spPr>
      <dgm:t>
        <a:bodyPr/>
        <a:lstStyle>
          <a:extLst/>
        </a:lstStyle>
        <a:p>
          <a:endParaRPr lang="sl-SI" dirty="0"/>
        </a:p>
      </dgm:t>
    </dgm:pt>
    <dgm:pt modelId="{2AD9F856-1FCF-4306-9F3B-5565B9795A99}" type="parTrans" cxnId="{C6BE03DB-B2D6-41F0-AD77-FF31B62F1DBE}">
      <dgm:prSet/>
      <dgm:spPr/>
      <dgm:t>
        <a:bodyPr/>
        <a:lstStyle>
          <a:extLst/>
        </a:lstStyle>
        <a:p>
          <a:endParaRPr lang="sl-SI"/>
        </a:p>
      </dgm:t>
    </dgm:pt>
    <dgm:pt modelId="{05C988DA-E2F2-414D-AFF5-AF61883FBE3F}" type="sibTrans" cxnId="{C6BE03DB-B2D6-41F0-AD77-FF31B62F1DBE}">
      <dgm:prSet/>
      <dgm:spPr/>
      <dgm:t>
        <a:bodyPr/>
        <a:lstStyle>
          <a:extLst/>
        </a:lstStyle>
        <a:p>
          <a:endParaRPr lang="sl-SI"/>
        </a:p>
      </dgm:t>
    </dgm:pt>
    <dgm:pt modelId="{F9A846BA-06FB-46AF-80ED-5EA0073A08FA}">
      <dgm:prSet phldrT="[Text]"/>
      <dgm:spPr>
        <a:solidFill>
          <a:srgbClr val="BA2342"/>
        </a:solidFill>
        <a:sp3d z="50080" extrusionH="6350" prstMaterial="plastic">
          <a:bevelT w="50800" h="50800"/>
          <a:bevelB w="50800" h="50800"/>
        </a:sp3d>
      </dgm:spPr>
      <dgm:t>
        <a:bodyPr/>
        <a:lstStyle>
          <a:extLst/>
        </a:lstStyle>
        <a:p>
          <a:endParaRPr lang="sl-SI" dirty="0"/>
        </a:p>
      </dgm:t>
    </dgm:pt>
    <dgm:pt modelId="{D054D334-137E-4116-BF8C-3B5A64D95A38}" type="sibTrans" cxnId="{E0A59ECF-A5D6-4165-81D6-37160CDE59E0}">
      <dgm:prSet/>
      <dgm:spPr/>
      <dgm:t>
        <a:bodyPr/>
        <a:lstStyle>
          <a:extLst/>
        </a:lstStyle>
        <a:p>
          <a:endParaRPr lang="sl-SI"/>
        </a:p>
      </dgm:t>
    </dgm:pt>
    <dgm:pt modelId="{867140E2-327F-4343-AA77-39B40F758E20}" type="parTrans" cxnId="{E0A59ECF-A5D6-4165-81D6-37160CDE59E0}">
      <dgm:prSet/>
      <dgm:spPr/>
      <dgm:t>
        <a:bodyPr/>
        <a:lstStyle>
          <a:extLst/>
        </a:lstStyle>
        <a:p>
          <a:endParaRPr lang="sl-SI"/>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extLst/>
        </a:lstStyle>
        <a:p>
          <a:endParaRPr lang="sl-SI"/>
        </a:p>
      </dgm:t>
    </dgm:pt>
    <dgm:pt modelId="{1221CBED-D293-43F5-BC03-AAC365EA0A4C}" type="pres">
      <dgm:prSet presAssocID="{105D35E0-9A5D-4EB8-8A48-4ED52D2D6EAC}" presName="matrix" presStyleCnt="0"/>
      <dgm:spPr>
        <a:sp3d extrusionH="6350">
          <a:bevelT/>
        </a:sp3d>
      </dgm:spPr>
      <dgm:t>
        <a:bodyPr/>
        <a:lstStyle>
          <a:extLst/>
        </a:lstStyle>
        <a:p>
          <a:endParaRPr lang="sl-SI"/>
        </a:p>
      </dgm:t>
    </dgm:pt>
    <dgm:pt modelId="{FFB9287B-8E97-4F8F-B24C-D9F2A4B775E7}" type="pres">
      <dgm:prSet presAssocID="{105D35E0-9A5D-4EB8-8A48-4ED52D2D6EAC}" presName="tile1" presStyleLbl="node1" presStyleIdx="0" presStyleCnt="4" custLinFactNeighborX="0" custLinFactNeighborY="3207"/>
      <dgm:spPr>
        <a:solidFill>
          <a:srgbClr val="1E4D6B"/>
        </a:solidFill>
        <a:sp3d>
          <a:bevelT/>
        </a:sp3d>
      </dgm:spPr>
      <dgm:t>
        <a:bodyPr/>
        <a:lstStyle>
          <a:extLst/>
        </a:lstStyle>
        <a:p>
          <a:endParaRPr lang="sl-SI"/>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extLst/>
        </a:lstStyle>
        <a:p>
          <a:endParaRPr lang="sl-SI"/>
        </a:p>
      </dgm:t>
    </dgm:pt>
    <dgm:pt modelId="{A1B2E022-D947-4A36-9425-E70251C9DC27}" type="pres">
      <dgm:prSet presAssocID="{105D35E0-9A5D-4EB8-8A48-4ED52D2D6EAC}" presName="tile2" presStyleLbl="node1" presStyleIdx="1" presStyleCnt="4" custLinFactNeighborX="7832"/>
      <dgm:spPr>
        <a:solidFill>
          <a:srgbClr val="D15424"/>
        </a:solidFill>
        <a:scene3d>
          <a:camera prst="perspectiveRelaxedModerately" zoom="92000"/>
          <a:lightRig rig="threePt" dir="t">
            <a:rot lat="0" lon="0" rev="4200000"/>
          </a:lightRig>
        </a:scene3d>
        <a:sp3d>
          <a:bevelT/>
        </a:sp3d>
      </dgm:spPr>
      <dgm:t>
        <a:bodyPr/>
        <a:lstStyle>
          <a:extLst/>
        </a:lstStyle>
        <a:p>
          <a:endParaRPr lang="sl-SI"/>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extLst/>
        </a:lstStyle>
        <a:p>
          <a:endParaRPr lang="sl-SI"/>
        </a:p>
      </dgm:t>
    </dgm:pt>
    <dgm:pt modelId="{906459C7-473F-4025-96D9-132B0F109E5D}" type="pres">
      <dgm:prSet presAssocID="{105D35E0-9A5D-4EB8-8A48-4ED52D2D6EAC}" presName="tile3" presStyleLbl="node1" presStyleIdx="2" presStyleCnt="4" custLinFactNeighborY="-2703"/>
      <dgm:spPr>
        <a:solidFill>
          <a:srgbClr val="333333"/>
        </a:solidFill>
        <a:sp3d>
          <a:bevelT/>
        </a:sp3d>
      </dgm:spPr>
      <dgm:t>
        <a:bodyPr/>
        <a:lstStyle>
          <a:extLst/>
        </a:lstStyle>
        <a:p>
          <a:endParaRPr lang="sl-SI"/>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extLst/>
        </a:lstStyle>
        <a:p>
          <a:endParaRPr lang="sl-SI"/>
        </a:p>
      </dgm:t>
    </dgm:pt>
    <dgm:pt modelId="{F013E633-9EB5-4600-B43A-0DAC78F0D6C6}" type="pres">
      <dgm:prSet presAssocID="{105D35E0-9A5D-4EB8-8A48-4ED52D2D6EAC}" presName="tile4" presStyleLbl="node1" presStyleIdx="3" presStyleCnt="4" custLinFactNeighborY="0"/>
      <dgm:spPr>
        <a:solidFill>
          <a:srgbClr val="8A2F2E"/>
        </a:solidFill>
        <a:sp3d>
          <a:bevelT/>
        </a:sp3d>
      </dgm:spPr>
      <dgm:t>
        <a:bodyPr/>
        <a:lstStyle>
          <a:extLst/>
        </a:lstStyle>
        <a:p>
          <a:endParaRPr lang="sl-SI"/>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extLst/>
        </a:lstStyle>
        <a:p>
          <a:endParaRPr lang="sl-SI"/>
        </a:p>
      </dgm:t>
    </dgm:pt>
    <dgm:pt modelId="{DD53D959-CC82-417F-9E8B-65A2DCA788A7}" type="pres">
      <dgm:prSet presAssocID="{105D35E0-9A5D-4EB8-8A48-4ED52D2D6EAC}" presName="centerTile" presStyleLbl="fgShp" presStyleIdx="0" presStyleCnt="1" custLinFactNeighborX="-1133" custLinFactNeighborY="-717">
        <dgm:presLayoutVars>
          <dgm:chMax val="0"/>
          <dgm:chPref val="0"/>
        </dgm:presLayoutVars>
      </dgm:prSet>
      <dgm:spPr/>
      <dgm:t>
        <a:bodyPr/>
        <a:lstStyle>
          <a:extLst/>
        </a:lstStyle>
        <a:p>
          <a:endParaRPr lang="sl-SI"/>
        </a:p>
      </dgm:t>
    </dgm:pt>
  </dgm:ptLst>
  <dgm:cxnLst>
    <dgm:cxn modelId="{64E8701E-C965-469D-B1BF-012449C28E24}" type="presOf" srcId="{105D35E0-9A5D-4EB8-8A48-4ED52D2D6EAC}" destId="{BFC31097-458E-4F60-9C82-108FD60BDAB0}" srcOrd="0"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EF54FF0B-A3EC-4E1F-854B-032FF4BCFADC}" type="presOf" srcId="{F9A846BA-06FB-46AF-80ED-5EA0073A08FA}" destId="{DD53D959-CC82-417F-9E8B-65A2DCA788A7}" srcOrd="0" destOrd="0" presId="urn:microsoft.com/office/officeart/2005/8/layout/matrix1#1"/>
    <dgm:cxn modelId="{44790005-0D58-4A94-8574-D97A09B47893}" type="presOf" srcId="{E7099059-3858-4031-AA26-70F1AE740B29}" destId="{19A5FE15-19D2-4AF0-857B-79ACE9A0464C}" srcOrd="1" destOrd="0" presId="urn:microsoft.com/office/officeart/2005/8/layout/matrix1#1"/>
    <dgm:cxn modelId="{425D9A3B-7E3C-4377-B29B-C2D78EBC60CE}" type="presOf" srcId="{E7099059-3858-4031-AA26-70F1AE740B29}" destId="{FFB9287B-8E97-4F8F-B24C-D9F2A4B775E7}" srcOrd="0" destOrd="0" presId="urn:microsoft.com/office/officeart/2005/8/layout/matrix1#1"/>
    <dgm:cxn modelId="{C6BE03DB-B2D6-41F0-AD77-FF31B62F1DBE}" srcId="{F9A846BA-06FB-46AF-80ED-5EA0073A08FA}" destId="{E7099059-3858-4031-AA26-70F1AE740B29}" srcOrd="0" destOrd="0" parTransId="{2AD9F856-1FCF-4306-9F3B-5565B9795A99}" sibTransId="{05C988DA-E2F2-414D-AFF5-AF61883FBE3F}"/>
    <dgm:cxn modelId="{91EED699-DC6D-4FE6-B0EC-D957234E36E8}" type="presParOf" srcId="{BFC31097-458E-4F60-9C82-108FD60BDAB0}" destId="{1221CBED-D293-43F5-BC03-AAC365EA0A4C}" srcOrd="0" destOrd="0" presId="urn:microsoft.com/office/officeart/2005/8/layout/matrix1#1"/>
    <dgm:cxn modelId="{8AA679E3-B251-4E7B-A915-8577B55881C8}" type="presParOf" srcId="{1221CBED-D293-43F5-BC03-AAC365EA0A4C}" destId="{FFB9287B-8E97-4F8F-B24C-D9F2A4B775E7}" srcOrd="0" destOrd="0" presId="urn:microsoft.com/office/officeart/2005/8/layout/matrix1#1"/>
    <dgm:cxn modelId="{2606B3CB-B48B-4876-8654-0AF694FAB986}" type="presParOf" srcId="{1221CBED-D293-43F5-BC03-AAC365EA0A4C}" destId="{19A5FE15-19D2-4AF0-857B-79ACE9A0464C}" srcOrd="1" destOrd="0" presId="urn:microsoft.com/office/officeart/2005/8/layout/matrix1#1"/>
    <dgm:cxn modelId="{8DBAE54A-A6F2-44D0-910A-2B26B8682A99}" type="presParOf" srcId="{1221CBED-D293-43F5-BC03-AAC365EA0A4C}" destId="{A1B2E022-D947-4A36-9425-E70251C9DC27}" srcOrd="2" destOrd="0" presId="urn:microsoft.com/office/officeart/2005/8/layout/matrix1#1"/>
    <dgm:cxn modelId="{683FC33C-1130-4AA0-9AA6-E511481F9AD4}" type="presParOf" srcId="{1221CBED-D293-43F5-BC03-AAC365EA0A4C}" destId="{9F35149E-0314-4C0F-BF5A-644C750C05EB}" srcOrd="3" destOrd="0" presId="urn:microsoft.com/office/officeart/2005/8/layout/matrix1#1"/>
    <dgm:cxn modelId="{B9092481-3193-4138-9C3C-EFDA1B039051}" type="presParOf" srcId="{1221CBED-D293-43F5-BC03-AAC365EA0A4C}" destId="{906459C7-473F-4025-96D9-132B0F109E5D}" srcOrd="4" destOrd="0" presId="urn:microsoft.com/office/officeart/2005/8/layout/matrix1#1"/>
    <dgm:cxn modelId="{6AD45937-FC10-470D-9E00-C5D16FD069D6}" type="presParOf" srcId="{1221CBED-D293-43F5-BC03-AAC365EA0A4C}" destId="{A41ED008-30D3-4CD3-B843-9A1634C34588}" srcOrd="5" destOrd="0" presId="urn:microsoft.com/office/officeart/2005/8/layout/matrix1#1"/>
    <dgm:cxn modelId="{14F1CB8D-DAF0-4D51-B5DA-6C7AC2D87F4F}" type="presParOf" srcId="{1221CBED-D293-43F5-BC03-AAC365EA0A4C}" destId="{F013E633-9EB5-4600-B43A-0DAC78F0D6C6}" srcOrd="6" destOrd="0" presId="urn:microsoft.com/office/officeart/2005/8/layout/matrix1#1"/>
    <dgm:cxn modelId="{95847362-200C-4695-A1C4-658AFB769FB8}" type="presParOf" srcId="{1221CBED-D293-43F5-BC03-AAC365EA0A4C}" destId="{449187C2-A2EB-4C6F-B55F-00A2FFFAF56A}" srcOrd="7" destOrd="0" presId="urn:microsoft.com/office/officeart/2005/8/layout/matrix1#1"/>
    <dgm:cxn modelId="{89AE2D55-4840-4C29-A287-8DAC3A972B33}" type="presParOf" srcId="{BFC31097-458E-4F60-9C82-108FD60BDAB0}" destId="{DD53D959-CC82-417F-9E8B-65A2DCA788A7}" srcOrd="1" destOrd="0" presId="urn:microsoft.com/office/officeart/2005/8/layout/matrix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B9287B-8E97-4F8F-B24C-D9F2A4B775E7}">
      <dsp:nvSpPr>
        <dsp:cNvPr id="0" name=""/>
        <dsp:cNvSpPr/>
      </dsp:nvSpPr>
      <dsp:spPr>
        <a:xfrm rot="16200000">
          <a:off x="107157" y="-97992"/>
          <a:ext cx="285752" cy="500066"/>
        </a:xfrm>
        <a:prstGeom prst="round1Rect">
          <a:avLst/>
        </a:prstGeom>
        <a:solidFill>
          <a:srgbClr val="1E4D6B"/>
        </a:solidFill>
        <a:ln>
          <a:noFill/>
        </a:ln>
        <a:effectLst>
          <a:outerShdw blurRad="50800" dist="25400" dir="5400000" rotWithShape="0">
            <a:srgbClr val="000000">
              <a:alpha val="45000"/>
            </a:srgbClr>
          </a:outerShdw>
        </a:effectLst>
        <a:scene3d>
          <a:camera prst="perspectiveRelaxedModerately" zoom="92000"/>
          <a:lightRig rig="morning" dir="t">
            <a:rot lat="0" lon="0" rev="600000"/>
          </a:lightRig>
        </a:scene3d>
        <a:sp3d>
          <a:bevel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56896" bIns="56896" numCol="1" spcCol="1270" anchor="ctr" anchorCtr="0">
          <a:noAutofit/>
        </a:bodyPr>
        <a:lstStyle/>
        <a:p>
          <a:pPr lvl="0" algn="ctr" defTabSz="355600">
            <a:lnSpc>
              <a:spcPct val="90000"/>
            </a:lnSpc>
            <a:spcBef>
              <a:spcPct val="0"/>
            </a:spcBef>
            <a:spcAft>
              <a:spcPct val="35000"/>
            </a:spcAft>
          </a:pPr>
          <a:endParaRPr lang="sl-SI" sz="800" kern="1200" dirty="0"/>
        </a:p>
      </dsp:txBody>
      <dsp:txXfrm rot="16200000">
        <a:off x="142876" y="-133711"/>
        <a:ext cx="214314" cy="500066"/>
      </dsp:txXfrm>
    </dsp:sp>
    <dsp:sp modelId="{A1B2E022-D947-4A36-9425-E70251C9DC27}">
      <dsp:nvSpPr>
        <dsp:cNvPr id="0" name=""/>
        <dsp:cNvSpPr/>
      </dsp:nvSpPr>
      <dsp:spPr>
        <a:xfrm>
          <a:off x="500066" y="0"/>
          <a:ext cx="500066" cy="285752"/>
        </a:xfrm>
        <a:prstGeom prst="round1Rect">
          <a:avLst/>
        </a:prstGeom>
        <a:solidFill>
          <a:srgbClr val="D15424"/>
        </a:solidFill>
        <a:ln>
          <a:noFill/>
        </a:ln>
        <a:effectLst>
          <a:outerShdw blurRad="50800" dist="25400" dir="5400000" rotWithShape="0">
            <a:srgbClr val="000000">
              <a:alpha val="45000"/>
            </a:srgbClr>
          </a:outerShdw>
        </a:effectLst>
        <a:scene3d>
          <a:camera prst="perspectiveRelaxedModerately" zoom="92000"/>
          <a:lightRig rig="threePt" dir="t">
            <a:rot lat="0" lon="0" rev="4200000"/>
          </a:lightRig>
        </a:scene3d>
        <a:sp3d>
          <a:bevelT/>
        </a:sp3d>
      </dsp:spPr>
      <dsp:style>
        <a:lnRef idx="0">
          <a:scrgbClr r="0" g="0" b="0"/>
        </a:lnRef>
        <a:fillRef idx="1">
          <a:scrgbClr r="0" g="0" b="0"/>
        </a:fillRef>
        <a:effectRef idx="2">
          <a:scrgbClr r="0" g="0" b="0"/>
        </a:effectRef>
        <a:fontRef idx="minor">
          <a:schemeClr val="lt1"/>
        </a:fontRef>
      </dsp:style>
    </dsp:sp>
    <dsp:sp modelId="{906459C7-473F-4025-96D9-132B0F109E5D}">
      <dsp:nvSpPr>
        <dsp:cNvPr id="0" name=""/>
        <dsp:cNvSpPr/>
      </dsp:nvSpPr>
      <dsp:spPr>
        <a:xfrm rot="10800000">
          <a:off x="0" y="278028"/>
          <a:ext cx="500066" cy="285752"/>
        </a:xfrm>
        <a:prstGeom prst="round1Rect">
          <a:avLst/>
        </a:prstGeom>
        <a:solidFill>
          <a:srgbClr val="333333"/>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a:bevelT/>
        </a:sp3d>
      </dsp:spPr>
      <dsp:style>
        <a:lnRef idx="0">
          <a:scrgbClr r="0" g="0" b="0"/>
        </a:lnRef>
        <a:fillRef idx="1">
          <a:scrgbClr r="0" g="0" b="0"/>
        </a:fillRef>
        <a:effectRef idx="2">
          <a:scrgbClr r="0" g="0" b="0"/>
        </a:effectRef>
        <a:fontRef idx="minor">
          <a:schemeClr val="lt1"/>
        </a:fontRef>
      </dsp:style>
    </dsp:sp>
    <dsp:sp modelId="{F013E633-9EB5-4600-B43A-0DAC78F0D6C6}">
      <dsp:nvSpPr>
        <dsp:cNvPr id="0" name=""/>
        <dsp:cNvSpPr/>
      </dsp:nvSpPr>
      <dsp:spPr>
        <a:xfrm rot="5400000">
          <a:off x="607223" y="178595"/>
          <a:ext cx="285752" cy="500066"/>
        </a:xfrm>
        <a:prstGeom prst="round1Rect">
          <a:avLst/>
        </a:prstGeom>
        <a:solidFill>
          <a:srgbClr val="8A2F2E"/>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a:bevelT/>
        </a:sp3d>
      </dsp:spPr>
      <dsp:style>
        <a:lnRef idx="0">
          <a:scrgbClr r="0" g="0" b="0"/>
        </a:lnRef>
        <a:fillRef idx="1">
          <a:scrgbClr r="0" g="0" b="0"/>
        </a:fillRef>
        <a:effectRef idx="2">
          <a:scrgbClr r="0" g="0" b="0"/>
        </a:effectRef>
        <a:fontRef idx="minor">
          <a:schemeClr val="lt1"/>
        </a:fontRef>
      </dsp:style>
    </dsp:sp>
    <dsp:sp modelId="{DD53D959-CC82-417F-9E8B-65A2DCA788A7}">
      <dsp:nvSpPr>
        <dsp:cNvPr id="0" name=""/>
        <dsp:cNvSpPr/>
      </dsp:nvSpPr>
      <dsp:spPr>
        <a:xfrm>
          <a:off x="346646" y="213289"/>
          <a:ext cx="300039" cy="142876"/>
        </a:xfrm>
        <a:prstGeom prst="roundRect">
          <a:avLst/>
        </a:prstGeom>
        <a:solidFill>
          <a:srgbClr val="BA2342"/>
        </a:solidFill>
        <a:ln>
          <a:noFill/>
        </a:ln>
        <a:effectLst>
          <a:outerShdw blurRad="50800" dist="25400" dir="5400000" rotWithShape="0">
            <a:srgbClr val="000000">
              <a:alpha val="45000"/>
            </a:srgbClr>
          </a:outerShdw>
        </a:effectLst>
        <a:scene3d>
          <a:camera prst="perspectiveRelaxedModerately" zoom="92000"/>
          <a:lightRig rig="threePt" dir="t">
            <a:rot lat="0" lon="0" rev="4200000"/>
          </a:lightRig>
        </a:scene3d>
        <a:sp3d z="50080" extrusionH="6350" prstMaterial="plastic">
          <a:bevelT w="50800" h="50800"/>
          <a:bevelB w="50800" h="50800"/>
        </a:sp3d>
      </dsp:spPr>
      <dsp:style>
        <a:lnRef idx="0">
          <a:scrgbClr r="0" g="0" b="0"/>
        </a:lnRef>
        <a:fillRef idx="1">
          <a:scrgbClr r="0" g="0" b="0"/>
        </a:fillRef>
        <a:effectRef idx="2">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sl-SI" sz="500" kern="1200" dirty="0"/>
        </a:p>
      </dsp:txBody>
      <dsp:txXfrm>
        <a:off x="346646" y="213289"/>
        <a:ext cx="300039" cy="1428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1">
  <dgm:title val="3-D Style 6"/>
  <dgm:desc val="3-D Style 6"/>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A77BA2-8806-485A-880C-76586FC15736}" type="datetimeFigureOut">
              <a:rPr lang="sl-SI"/>
              <a:pPr>
                <a:defRPr/>
              </a:pPr>
              <a:t>3.2.2012</a:t>
            </a:fld>
            <a:endParaRPr lang="sl-SI"/>
          </a:p>
        </p:txBody>
      </p:sp>
      <p:sp>
        <p:nvSpPr>
          <p:cNvPr id="4" name="Ograda no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5" name="Ograda številke diapoz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9317DBB-4C57-4360-AA8D-E86A226A73CD}" type="slidenum">
              <a:rPr lang="sl-SI"/>
              <a:pPr>
                <a:defRPr/>
              </a:pPr>
              <a:t>‹#›</a:t>
            </a:fld>
            <a:endParaRPr 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latinLnBrk="0">
              <a:spcBef>
                <a:spcPts val="0"/>
              </a:spcBef>
              <a:spcAft>
                <a:spcPts val="0"/>
              </a:spcAft>
              <a:defRPr lang="sl-SI" sz="1200">
                <a:latin typeface="+mn-lt"/>
                <a:cs typeface="+mn-cs"/>
              </a:defRPr>
            </a:lvl1pPr>
            <a:extLst/>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latinLnBrk="0">
              <a:spcBef>
                <a:spcPts val="0"/>
              </a:spcBef>
              <a:spcAft>
                <a:spcPts val="0"/>
              </a:spcAft>
              <a:defRPr lang="sl-SI" sz="1200">
                <a:latin typeface="+mn-lt"/>
                <a:cs typeface="+mn-cs"/>
              </a:defRPr>
            </a:lvl1pPr>
            <a:extLst/>
          </a:lstStyle>
          <a:p>
            <a:pPr>
              <a:defRPr/>
            </a:pPr>
            <a:fld id="{23FFB1E7-17DD-4589-8974-871F7895BDCF}" type="datetimeFigureOut">
              <a:rPr/>
              <a:pPr>
                <a:defRPr/>
              </a:pPr>
              <a:t>30.3.2010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pPr lvl="0"/>
            <a:endParaRPr lang="sl-S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latinLnBrk="0">
              <a:spcBef>
                <a:spcPts val="0"/>
              </a:spcBef>
              <a:spcAft>
                <a:spcPts val="0"/>
              </a:spcAft>
              <a:defRPr lang="sl-SI" sz="1200">
                <a:latin typeface="+mn-lt"/>
                <a:cs typeface="+mn-cs"/>
              </a:defRPr>
            </a:lvl1pPr>
            <a:extLst/>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latinLnBrk="0">
              <a:spcBef>
                <a:spcPts val="0"/>
              </a:spcBef>
              <a:spcAft>
                <a:spcPts val="0"/>
              </a:spcAft>
              <a:defRPr lang="sl-SI" sz="1200">
                <a:latin typeface="+mn-lt"/>
                <a:cs typeface="+mn-cs"/>
              </a:defRPr>
            </a:lvl1pPr>
            <a:extLst/>
          </a:lstStyle>
          <a:p>
            <a:pPr>
              <a:defRPr/>
            </a:pPr>
            <a:fld id="{8403EFE7-C8E2-453C-A976-6B884A9EEAA4}" type="slidenum">
              <a:rPr/>
              <a:pPr>
                <a:defRPr/>
              </a:pPr>
              <a:t>‹#›</a:t>
            </a:fld>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sl-SI" sz="1200" kern="1200">
        <a:solidFill>
          <a:schemeClr val="tx1"/>
        </a:solidFill>
        <a:latin typeface="+mn-lt"/>
        <a:ea typeface="+mn-ea"/>
        <a:cs typeface="+mn-cs"/>
      </a:defRPr>
    </a:lvl1pPr>
    <a:lvl2pPr marL="457200" algn="l" rtl="0" eaLnBrk="0" fontAlgn="base" hangingPunct="0">
      <a:spcBef>
        <a:spcPct val="30000"/>
      </a:spcBef>
      <a:spcAft>
        <a:spcPct val="0"/>
      </a:spcAft>
      <a:defRPr lang="sl-SI" sz="1200" kern="1200">
        <a:solidFill>
          <a:schemeClr val="tx1"/>
        </a:solidFill>
        <a:latin typeface="+mn-lt"/>
        <a:ea typeface="+mn-ea"/>
        <a:cs typeface="+mn-cs"/>
      </a:defRPr>
    </a:lvl2pPr>
    <a:lvl3pPr marL="914400" algn="l" rtl="0" eaLnBrk="0" fontAlgn="base" hangingPunct="0">
      <a:spcBef>
        <a:spcPct val="30000"/>
      </a:spcBef>
      <a:spcAft>
        <a:spcPct val="0"/>
      </a:spcAft>
      <a:defRPr lang="sl-SI" sz="1200" kern="1200">
        <a:solidFill>
          <a:schemeClr val="tx1"/>
        </a:solidFill>
        <a:latin typeface="+mn-lt"/>
        <a:ea typeface="+mn-ea"/>
        <a:cs typeface="+mn-cs"/>
      </a:defRPr>
    </a:lvl3pPr>
    <a:lvl4pPr marL="1371600" algn="l" rtl="0" eaLnBrk="0" fontAlgn="base" hangingPunct="0">
      <a:spcBef>
        <a:spcPct val="30000"/>
      </a:spcBef>
      <a:spcAft>
        <a:spcPct val="0"/>
      </a:spcAft>
      <a:defRPr lang="sl-SI" sz="1200" kern="1200">
        <a:solidFill>
          <a:schemeClr val="tx1"/>
        </a:solidFill>
        <a:latin typeface="+mn-lt"/>
        <a:ea typeface="+mn-ea"/>
        <a:cs typeface="+mn-cs"/>
      </a:defRPr>
    </a:lvl4pPr>
    <a:lvl5pPr marL="1828800" algn="l" rtl="0" eaLnBrk="0" fontAlgn="base" hangingPunct="0">
      <a:spcBef>
        <a:spcPct val="30000"/>
      </a:spcBef>
      <a:spcAft>
        <a:spcPct val="0"/>
      </a:spcAft>
      <a:defRPr lang="sl-SI" sz="1200" kern="1200">
        <a:solidFill>
          <a:schemeClr val="tx1"/>
        </a:solidFill>
        <a:latin typeface="+mn-lt"/>
        <a:ea typeface="+mn-ea"/>
        <a:cs typeface="+mn-cs"/>
      </a:defRPr>
    </a:lvl5pPr>
    <a:lvl6pPr marL="2286000" algn="l" rtl="0" latinLnBrk="0">
      <a:defRPr lang="sl-SI" sz="1200" kern="1200">
        <a:solidFill>
          <a:schemeClr val="tx1"/>
        </a:solidFill>
        <a:latin typeface="+mn-lt"/>
        <a:ea typeface="+mn-ea"/>
        <a:cs typeface="+mn-cs"/>
      </a:defRPr>
    </a:lvl6pPr>
    <a:lvl7pPr marL="2743200" algn="l" rtl="0" latinLnBrk="0">
      <a:defRPr lang="sl-SI" sz="1200" kern="1200">
        <a:solidFill>
          <a:schemeClr val="tx1"/>
        </a:solidFill>
        <a:latin typeface="+mn-lt"/>
        <a:ea typeface="+mn-ea"/>
        <a:cs typeface="+mn-cs"/>
      </a:defRPr>
    </a:lvl7pPr>
    <a:lvl8pPr marL="3200400" algn="l" rtl="0" latinLnBrk="0">
      <a:defRPr lang="sl-SI" sz="1200" kern="1200">
        <a:solidFill>
          <a:schemeClr val="tx1"/>
        </a:solidFill>
        <a:latin typeface="+mn-lt"/>
        <a:ea typeface="+mn-ea"/>
        <a:cs typeface="+mn-cs"/>
      </a:defRPr>
    </a:lvl8pPr>
    <a:lvl9pPr marL="3657600" algn="l" rtl="0" latinLnBrk="0">
      <a:defRPr lang="sl-SI"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smtClean="0"/>
          </a:p>
        </p:txBody>
      </p:sp>
      <p:sp>
        <p:nvSpPr>
          <p:cNvPr id="17411"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9804426E-FF70-45DF-8D09-35D0E0DF2E51}" type="slidenum">
              <a:rPr smtClean="0">
                <a:cs typeface="Arial" charset="0"/>
              </a:rPr>
              <a:pPr fontAlgn="base">
                <a:spcBef>
                  <a:spcPct val="0"/>
                </a:spcBef>
                <a:spcAft>
                  <a:spcPct val="0"/>
                </a:spcAft>
                <a:defRPr/>
              </a:pPr>
              <a:t>1</a:t>
            </a:fld>
            <a:endParaRP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dirty="0"/>
          </a:p>
        </p:txBody>
      </p:sp>
      <p:sp>
        <p:nvSpPr>
          <p:cNvPr id="4" name="Ograda številke diapozitiva 3"/>
          <p:cNvSpPr>
            <a:spLocks noGrp="1"/>
          </p:cNvSpPr>
          <p:nvPr>
            <p:ph type="sldNum" sz="quarter" idx="10"/>
          </p:nvPr>
        </p:nvSpPr>
        <p:spPr/>
        <p:txBody>
          <a:bodyPr/>
          <a:lstStyle/>
          <a:p>
            <a:pPr>
              <a:defRPr/>
            </a:pPr>
            <a:fld id="{8403EFE7-C8E2-453C-A976-6B884A9EEAA4}" type="slidenum">
              <a:rPr lang="sl-SI" smtClean="0"/>
              <a:pPr>
                <a:defRPr/>
              </a:pPr>
              <a:t>16</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2"/>
      </p:bgRef>
    </p:bg>
    <p:spTree>
      <p:nvGrpSpPr>
        <p:cNvPr id="1" name=""/>
        <p:cNvGrpSpPr/>
        <p:nvPr/>
      </p:nvGrpSpPr>
      <p:grpSpPr>
        <a:xfrm>
          <a:off x="0" y="0"/>
          <a:ext cx="0" cy="0"/>
          <a:chOff x="0" y="0"/>
          <a:chExt cx="0" cy="0"/>
        </a:xfrm>
      </p:grpSpPr>
      <p:sp>
        <p:nvSpPr>
          <p:cNvPr id="4" name="Pravoko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Pravokotnik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Pravokotnik 11"/>
          <p:cNvSpPr>
            <a:spLocks noChangeArrowheads="1"/>
          </p:cNvSpPr>
          <p:nvPr/>
        </p:nvSpPr>
        <p:spPr bwMode="auto">
          <a:xfrm>
            <a:off x="146050" y="6391275"/>
            <a:ext cx="8832850" cy="309563"/>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aven konek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Pravokotnik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odnaslov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Kliknite, če želite urediti slog podnaslova matrice</a:t>
            </a:r>
            <a:endParaRPr lang="en-US"/>
          </a:p>
        </p:txBody>
      </p:sp>
      <p:sp>
        <p:nvSpPr>
          <p:cNvPr id="8" name="Naslov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sl-SI" smtClean="0"/>
              <a:t>Kliknite, če želite urediti slog naslova matrice</a:t>
            </a:r>
            <a:endParaRPr lang="en-US"/>
          </a:p>
        </p:txBody>
      </p:sp>
      <p:sp>
        <p:nvSpPr>
          <p:cNvPr id="15" name="Ograda noge 16"/>
          <p:cNvSpPr>
            <a:spLocks noGrp="1"/>
          </p:cNvSpPr>
          <p:nvPr>
            <p:ph type="ftr" sz="quarter" idx="10"/>
          </p:nvPr>
        </p:nvSpPr>
        <p:spPr>
          <a:xfrm>
            <a:off x="285750" y="6429375"/>
            <a:ext cx="928688" cy="285750"/>
          </a:xfrm>
          <a:prstGeom prst="rect">
            <a:avLst/>
          </a:prstGeom>
          <a:blipFill dpi="0" rotWithShape="1">
            <a:blip r:embed="rId2" cstate="print">
              <a:alphaModFix amt="44000"/>
            </a:blip>
            <a:srcRect/>
            <a:stretch>
              <a:fillRect/>
            </a:stretch>
          </a:blipFill>
        </p:spPr>
        <p:txBody>
          <a:bodyPr/>
          <a:lstStyle>
            <a:lvl1pPr fontAlgn="auto">
              <a:spcBef>
                <a:spcPts val="0"/>
              </a:spcBef>
              <a:spcAft>
                <a:spcPts val="0"/>
              </a:spcAft>
              <a:defRPr>
                <a:latin typeface="+mn-lt"/>
                <a:cs typeface="+mn-cs"/>
              </a:defRPr>
            </a:lvl1pPr>
          </a:lstStyle>
          <a:p>
            <a:pPr>
              <a:defRPr/>
            </a:pPr>
            <a:endParaRPr lang="sl-SI"/>
          </a:p>
        </p:txBody>
      </p:sp>
      <p:sp>
        <p:nvSpPr>
          <p:cNvPr id="16" name="Ograda številke diapozitiva 28"/>
          <p:cNvSpPr>
            <a:spLocks noGrp="1"/>
          </p:cNvSpPr>
          <p:nvPr>
            <p:ph type="sldNum" sz="quarter" idx="11"/>
          </p:nvPr>
        </p:nvSpPr>
        <p:spPr>
          <a:xfrm>
            <a:off x="4343400" y="2198688"/>
            <a:ext cx="457200" cy="441325"/>
          </a:xfrm>
          <a:prstGeom prst="rect">
            <a:avLst/>
          </a:prstGeom>
        </p:spPr>
        <p:txBody>
          <a:bodyPr/>
          <a:lstStyle>
            <a:lvl1pPr fontAlgn="auto">
              <a:spcBef>
                <a:spcPts val="0"/>
              </a:spcBef>
              <a:spcAft>
                <a:spcPts val="0"/>
              </a:spcAft>
              <a:defRPr>
                <a:solidFill>
                  <a:schemeClr val="accent3">
                    <a:shade val="75000"/>
                  </a:schemeClr>
                </a:solidFill>
                <a:latin typeface="+mn-lt"/>
                <a:cs typeface="+mn-cs"/>
              </a:defRPr>
            </a:lvl1pPr>
          </a:lstStyle>
          <a:p>
            <a:pPr>
              <a:defRPr/>
            </a:pPr>
            <a:fld id="{964B0BCA-2CE2-41EB-BC32-43804D86CB83}"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5" name="Raven konek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Pravokotni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Pravokotni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Pravokotnik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Pravokotni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Pravokotnik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ravokotnik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sl-SI" smtClean="0"/>
              <a:t>Kliknite, če želite urediti slog naslova matrice</a:t>
            </a:r>
            <a:endParaRPr lang="en-US"/>
          </a:p>
        </p:txBody>
      </p:sp>
      <p:sp>
        <p:nvSpPr>
          <p:cNvPr id="3" name="Ograda slik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sl-SI" noProof="0" smtClean="0"/>
              <a:t>Kliknite ikono, če želite dodati sliko</a:t>
            </a:r>
            <a:endParaRPr lang="en-US" noProof="0" dirty="0"/>
          </a:p>
        </p:txBody>
      </p:sp>
      <p:sp>
        <p:nvSpPr>
          <p:cNvPr id="4" name="Ograda besedila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sl-SI" smtClean="0"/>
              <a:t>Kliknite, če želite urediti sloge besedila matrice</a:t>
            </a:r>
          </a:p>
        </p:txBody>
      </p:sp>
      <p:sp>
        <p:nvSpPr>
          <p:cNvPr id="16" name="Ograda številke diapozitiva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170AC2FE-B498-4608-AC46-FF7F1FBD8B7F}" type="slidenum">
              <a:rPr lang="sl-SI"/>
              <a:pPr>
                <a:defRPr/>
              </a:pPr>
              <a:t>‹#›</a:t>
            </a:fld>
            <a:endParaRPr lang="sl-SI"/>
          </a:p>
        </p:txBody>
      </p:sp>
      <p:sp>
        <p:nvSpPr>
          <p:cNvPr id="17" name="Ograda datuma 4"/>
          <p:cNvSpPr>
            <a:spLocks noGrp="1"/>
          </p:cNvSpPr>
          <p:nvPr>
            <p:ph type="dt" sz="half" idx="11"/>
          </p:nvPr>
        </p:nvSpPr>
        <p:spPr>
          <a:xfrm>
            <a:off x="5788025"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DA4A40DF-721F-4632-A65C-7026A84CCC50}" type="datetime1">
              <a:rPr lang="sl-SI"/>
              <a:pPr>
                <a:defRPr/>
              </a:pPr>
              <a:t>3.2.2012</a:t>
            </a:fld>
            <a:endParaRPr lang="sl-SI" sz="1100"/>
          </a:p>
        </p:txBody>
      </p:sp>
      <p:sp>
        <p:nvSpPr>
          <p:cNvPr id="18" name="Ograda noge 5"/>
          <p:cNvSpPr>
            <a:spLocks noGrp="1"/>
          </p:cNvSpPr>
          <p:nvPr>
            <p:ph type="ftr" sz="quarter" idx="12"/>
          </p:nvPr>
        </p:nvSpPr>
        <p:spPr>
          <a:xfrm>
            <a:off x="301625" y="6410325"/>
            <a:ext cx="3584575"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D08402DE-E42E-479E-8725-8E9FECACB674}" type="datetime1">
              <a:rPr lang="sl-SI"/>
              <a:pPr>
                <a:defRPr/>
              </a:pPr>
              <a:t>3.2.2012</a:t>
            </a:fld>
            <a:endParaRPr lang="sl-SI" sz="1100"/>
          </a:p>
        </p:txBody>
      </p:sp>
      <p:sp>
        <p:nvSpPr>
          <p:cNvPr id="5" name="Ograda noge 4"/>
          <p:cNvSpPr>
            <a:spLocks noGrp="1"/>
          </p:cNvSpPr>
          <p:nvPr>
            <p:ph type="ftr" sz="quarter" idx="11"/>
          </p:nvPr>
        </p:nvSpPr>
        <p:spPr>
          <a:xfrm>
            <a:off x="304800" y="6410325"/>
            <a:ext cx="3581400"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
        <p:nvSpPr>
          <p:cNvPr id="6" name="Ograda številke diapozitiva 5"/>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89E83441-6E31-46A3-89AB-1930E7FF02C8}"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bg>
      <p:bgRef idx="1001">
        <a:schemeClr val="bg2"/>
      </p:bgRef>
    </p:bg>
    <p:spTree>
      <p:nvGrpSpPr>
        <p:cNvPr id="1" name=""/>
        <p:cNvGrpSpPr/>
        <p:nvPr/>
      </p:nvGrpSpPr>
      <p:grpSpPr>
        <a:xfrm>
          <a:off x="0" y="0"/>
          <a:ext cx="0" cy="0"/>
          <a:chOff x="0" y="0"/>
          <a:chExt cx="0" cy="0"/>
        </a:xfrm>
      </p:grpSpPr>
      <p:sp>
        <p:nvSpPr>
          <p:cNvPr id="4" name="Pravoko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Pravokotni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Pravokotnik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Pravokotni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aven konek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a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a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navpičnega besedila 2"/>
          <p:cNvSpPr>
            <a:spLocks noGrp="1"/>
          </p:cNvSpPr>
          <p:nvPr>
            <p:ph type="body" orient="vert" idx="1"/>
          </p:nvPr>
        </p:nvSpPr>
        <p:spPr>
          <a:xfrm>
            <a:off x="304800" y="304800"/>
            <a:ext cx="6553200" cy="5821366"/>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2" name="Navpični naslov 1"/>
          <p:cNvSpPr>
            <a:spLocks noGrp="1"/>
          </p:cNvSpPr>
          <p:nvPr>
            <p:ph type="title" orient="vert"/>
          </p:nvPr>
        </p:nvSpPr>
        <p:spPr>
          <a:xfrm>
            <a:off x="7391400" y="304801"/>
            <a:ext cx="1447800" cy="5851525"/>
          </a:xfrm>
        </p:spPr>
        <p:txBody>
          <a:bodyPr vert="eaVert"/>
          <a:lstStyle/>
          <a:p>
            <a:r>
              <a:rPr lang="sl-SI" smtClean="0"/>
              <a:t>Kliknite, če želite urediti slog naslova matrice</a:t>
            </a:r>
            <a:endParaRPr lang="en-US"/>
          </a:p>
        </p:txBody>
      </p:sp>
      <p:sp>
        <p:nvSpPr>
          <p:cNvPr id="13" name="Ograda številke diapozitiva 5"/>
          <p:cNvSpPr>
            <a:spLocks noGrp="1"/>
          </p:cNvSpPr>
          <p:nvPr>
            <p:ph type="sldNum" sz="quarter" idx="10"/>
          </p:nvPr>
        </p:nvSpPr>
        <p:spPr>
          <a:xfrm>
            <a:off x="6915150" y="3009900"/>
            <a:ext cx="4572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D868861E-8AC4-4FC4-B496-6D8A8A43EF6D}" type="slidenum">
              <a:rPr lang="sl-SI"/>
              <a:pPr>
                <a:defRPr/>
              </a:pPr>
              <a:t>‹#›</a:t>
            </a:fld>
            <a:endParaRPr lang="sl-SI"/>
          </a:p>
        </p:txBody>
      </p:sp>
      <p:sp>
        <p:nvSpPr>
          <p:cNvPr id="14" name="Ograda datuma 3"/>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02FDA895-09EA-4C2A-8832-646FD45EFA68}" type="datetime1">
              <a:rPr lang="sl-SI"/>
              <a:pPr>
                <a:defRPr/>
              </a:pPr>
              <a:t>3.2.2012</a:t>
            </a:fld>
            <a:endParaRPr lang="sl-SI" sz="1100"/>
          </a:p>
        </p:txBody>
      </p:sp>
      <p:sp>
        <p:nvSpPr>
          <p:cNvPr id="15" name="Ograda noge 4"/>
          <p:cNvSpPr>
            <a:spLocks noGrp="1"/>
          </p:cNvSpPr>
          <p:nvPr>
            <p:ph type="ftr" sz="quarter" idx="12"/>
          </p:nvPr>
        </p:nvSpPr>
        <p:spPr>
          <a:xfrm>
            <a:off x="304800" y="6410325"/>
            <a:ext cx="3581400"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B5561CA6-FE72-42CD-8703-F6BAF1014C06}" type="datetime1">
              <a:rPr lang="sl-SI"/>
              <a:pPr>
                <a:defRPr/>
              </a:pPr>
              <a:t>3.2.2012</a:t>
            </a:fld>
            <a:endParaRPr lang="sl-SI" sz="1100"/>
          </a:p>
        </p:txBody>
      </p:sp>
      <p:sp>
        <p:nvSpPr>
          <p:cNvPr id="4" name="Ograda noge 3"/>
          <p:cNvSpPr>
            <a:spLocks noGrp="1"/>
          </p:cNvSpPr>
          <p:nvPr>
            <p:ph type="ftr" sz="quarter" idx="11"/>
          </p:nvPr>
        </p:nvSpPr>
        <p:spPr>
          <a:xfrm>
            <a:off x="304800" y="6410325"/>
            <a:ext cx="3581400"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
        <p:nvSpPr>
          <p:cNvPr id="5" name="Ograda številke diapozitiva 4"/>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FE38E549-C98C-4373-96A7-A7E2FB4366C3}"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bg>
      <p:bgPr>
        <a:solidFill>
          <a:srgbClr val="FFFF00">
            <a:alpha val="5098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solidFill>
                  <a:srgbClr val="333333"/>
                </a:solidFill>
              </a:defRPr>
            </a:lvl1pPr>
          </a:lstStyle>
          <a:p>
            <a:r>
              <a:rPr lang="sl-SI" dirty="0" smtClean="0"/>
              <a:t>Kliknite, če želite urediti slog naslova matrice</a:t>
            </a:r>
            <a:endParaRPr lang="en-US" dirty="0"/>
          </a:p>
        </p:txBody>
      </p:sp>
      <p:sp>
        <p:nvSpPr>
          <p:cNvPr id="8" name="Ograda vsebine 7"/>
          <p:cNvSpPr>
            <a:spLocks noGrp="1"/>
          </p:cNvSpPr>
          <p:nvPr>
            <p:ph sz="quarter" idx="1"/>
          </p:nvPr>
        </p:nvSpPr>
        <p:spPr>
          <a:xfrm>
            <a:off x="301752" y="1527048"/>
            <a:ext cx="8503920" cy="4572000"/>
          </a:xfrm>
        </p:spPr>
        <p:txBody>
          <a:body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Ograda datuma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AFC7A9E6-F99A-4ACE-98DE-9BBFBB0FD883}" type="datetime1">
              <a:rPr lang="sl-SI"/>
              <a:pPr>
                <a:defRPr/>
              </a:pPr>
              <a:t>3.2.2012</a:t>
            </a:fld>
            <a:endParaRPr lang="sl-SI"/>
          </a:p>
        </p:txBody>
      </p:sp>
      <p:sp>
        <p:nvSpPr>
          <p:cNvPr id="5" name="Ograda številke diapozitiva 5"/>
          <p:cNvSpPr>
            <a:spLocks noGrp="1"/>
          </p:cNvSpPr>
          <p:nvPr>
            <p:ph type="sldNum" sz="quarter" idx="11"/>
          </p:nvPr>
        </p:nvSpPr>
        <p:spPr>
          <a:xfrm>
            <a:off x="4362450" y="1027113"/>
            <a:ext cx="457200" cy="441325"/>
          </a:xfrm>
          <a:prstGeom prst="rect">
            <a:avLst/>
          </a:prstGeom>
        </p:spPr>
        <p:txBody>
          <a:bodyPr/>
          <a:lstStyle>
            <a:lvl1pPr fontAlgn="auto">
              <a:spcBef>
                <a:spcPts val="0"/>
              </a:spcBef>
              <a:spcAft>
                <a:spcPts val="0"/>
              </a:spcAft>
              <a:defRPr>
                <a:latin typeface="+mn-lt"/>
                <a:cs typeface="+mn-cs"/>
              </a:defRPr>
            </a:lvl1pPr>
          </a:lstStyle>
          <a:p>
            <a:pPr>
              <a:defRPr/>
            </a:pPr>
            <a:fld id="{3B90BD80-5CA6-4081-A23F-473954FB9F07}"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1">
        <a:schemeClr val="bg1"/>
      </p:bgRef>
    </p:bg>
    <p:spTree>
      <p:nvGrpSpPr>
        <p:cNvPr id="1" name=""/>
        <p:cNvGrpSpPr/>
        <p:nvPr/>
      </p:nvGrpSpPr>
      <p:grpSpPr>
        <a:xfrm>
          <a:off x="0" y="0"/>
          <a:ext cx="0" cy="0"/>
          <a:chOff x="0" y="0"/>
          <a:chExt cx="0" cy="0"/>
        </a:xfrm>
      </p:grpSpPr>
      <p:sp>
        <p:nvSpPr>
          <p:cNvPr id="4" name="Pravokotnik 18"/>
          <p:cNvSpPr>
            <a:spLocks noChangeArrowheads="1"/>
          </p:cNvSpPr>
          <p:nvPr/>
        </p:nvSpPr>
        <p:spPr bwMode="white">
          <a:xfrm>
            <a:off x="0" y="2286000"/>
            <a:ext cx="9144000" cy="285750"/>
          </a:xfrm>
          <a:prstGeom prst="rect">
            <a:avLst/>
          </a:prstGeom>
          <a:solidFill>
            <a:srgbClr val="33333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Pravokotnik 4"/>
          <p:cNvSpPr>
            <a:spLocks noChangeArrowheads="1"/>
          </p:cNvSpPr>
          <p:nvPr/>
        </p:nvSpPr>
        <p:spPr bwMode="auto">
          <a:xfrm>
            <a:off x="0" y="0"/>
            <a:ext cx="9144000" cy="2282825"/>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Elipsa 9"/>
          <p:cNvSpPr/>
          <p:nvPr/>
        </p:nvSpPr>
        <p:spPr>
          <a:xfrm>
            <a:off x="4267200" y="2114550"/>
            <a:ext cx="590550" cy="600075"/>
          </a:xfrm>
          <a:prstGeom prst="ellipse">
            <a:avLst/>
          </a:prstGeom>
          <a:solidFill>
            <a:srgbClr val="333333"/>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Slika 8" descr="logo_bel_200pix.jpg"/>
          <p:cNvPicPr>
            <a:picLocks noChangeAspect="1"/>
          </p:cNvPicPr>
          <p:nvPr userDrawn="1"/>
        </p:nvPicPr>
        <p:blipFill>
          <a:blip r:embed="rId2" cstate="print">
            <a:clrChange>
              <a:clrFrom>
                <a:srgbClr val="000000"/>
              </a:clrFrom>
              <a:clrTo>
                <a:srgbClr val="000000">
                  <a:alpha val="0"/>
                </a:srgbClr>
              </a:clrTo>
            </a:clrChange>
          </a:blip>
          <a:srcRect/>
          <a:stretch>
            <a:fillRect/>
          </a:stretch>
        </p:blipFill>
        <p:spPr bwMode="auto">
          <a:xfrm>
            <a:off x="4357688" y="2286000"/>
            <a:ext cx="381000" cy="214313"/>
          </a:xfrm>
          <a:prstGeom prst="rect">
            <a:avLst/>
          </a:prstGeom>
          <a:noFill/>
          <a:ln w="9525">
            <a:noFill/>
            <a:miter lim="800000"/>
            <a:headEnd/>
            <a:tailEnd/>
          </a:ln>
        </p:spPr>
      </p:pic>
      <p:sp>
        <p:nvSpPr>
          <p:cNvPr id="3" name="Ograda besedila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dirty="0" smtClean="0"/>
              <a:t>Kliknite, če želite urediti sloge besedila matrice</a:t>
            </a:r>
          </a:p>
        </p:txBody>
      </p:sp>
      <p:sp>
        <p:nvSpPr>
          <p:cNvPr id="2" name="Naslov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sl-SI" smtClean="0"/>
              <a:t>Kliknite, če želite urediti slog naslova matrice</a:t>
            </a:r>
            <a:endParaRPr lang="en-US"/>
          </a:p>
        </p:txBody>
      </p:sp>
      <p:sp>
        <p:nvSpPr>
          <p:cNvPr id="8" name="Ograda datuma 3"/>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C25BC367-FE83-486D-8933-705274DA1BD9}" type="datetime1">
              <a:rPr lang="sl-SI"/>
              <a:pPr>
                <a:defRPr/>
              </a:pPr>
              <a:t>3.2.2012</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bg>
      <p:bgRef idx="1001">
        <a:schemeClr val="bg2"/>
      </p:bgRef>
    </p:bg>
    <p:spTree>
      <p:nvGrpSpPr>
        <p:cNvPr id="1" name=""/>
        <p:cNvGrpSpPr/>
        <p:nvPr/>
      </p:nvGrpSpPr>
      <p:grpSpPr>
        <a:xfrm>
          <a:off x="0" y="0"/>
          <a:ext cx="0" cy="0"/>
          <a:chOff x="0" y="0"/>
          <a:chExt cx="0" cy="0"/>
        </a:xfrm>
      </p:grpSpPr>
      <p:sp>
        <p:nvSpPr>
          <p:cNvPr id="5" name="Raven konek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301752" y="228600"/>
            <a:ext cx="8534400" cy="758952"/>
          </a:xfrm>
        </p:spPr>
        <p:txBody>
          <a:bodyPr/>
          <a:lstStyle/>
          <a:p>
            <a:r>
              <a:rPr lang="sl-SI" dirty="0" smtClean="0"/>
              <a:t>Kliknite, če želite urediti slog naslova matrice</a:t>
            </a:r>
            <a:endParaRPr lang="en-US" dirty="0"/>
          </a:p>
        </p:txBody>
      </p:sp>
      <p:sp>
        <p:nvSpPr>
          <p:cNvPr id="10" name="Ograda vsebine 9"/>
          <p:cNvSpPr>
            <a:spLocks noGrp="1"/>
          </p:cNvSpPr>
          <p:nvPr>
            <p:ph sz="half" idx="1"/>
          </p:nvPr>
        </p:nvSpPr>
        <p:spPr>
          <a:xfrm>
            <a:off x="301752" y="1371600"/>
            <a:ext cx="4038600" cy="4700606"/>
          </a:xfrm>
        </p:spPr>
        <p:txBody>
          <a:bodyPr/>
          <a:lstStyle>
            <a:lvl1pPr>
              <a:defRPr sz="2500"/>
            </a:lvl1p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12" name="Ograda vsebine 11"/>
          <p:cNvSpPr>
            <a:spLocks noGrp="1"/>
          </p:cNvSpPr>
          <p:nvPr>
            <p:ph sz="half" idx="2"/>
          </p:nvPr>
        </p:nvSpPr>
        <p:spPr>
          <a:xfrm>
            <a:off x="4800600" y="1371600"/>
            <a:ext cx="4038600" cy="4681728"/>
          </a:xfrm>
        </p:spPr>
        <p:txBody>
          <a:bodyPr/>
          <a:lstStyle>
            <a:lvl1pPr>
              <a:defRPr sz="2500"/>
            </a:lvl1pPr>
          </a:lstStyle>
          <a:p>
            <a:pPr lvl="0"/>
            <a:r>
              <a:rPr lang="sl-SI" dirty="0" smtClean="0"/>
              <a:t>Kliknite, če želite urediti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6" name="Ograda datuma 4"/>
          <p:cNvSpPr>
            <a:spLocks noGrp="1"/>
          </p:cNvSpPr>
          <p:nvPr>
            <p:ph type="dt" sz="half" idx="10"/>
          </p:nvPr>
        </p:nvSpPr>
        <p:spPr>
          <a:xfrm>
            <a:off x="5791200" y="6410325"/>
            <a:ext cx="3044825" cy="365125"/>
          </a:xfrm>
          <a:prstGeom prst="rect">
            <a:avLst/>
          </a:prstGeom>
        </p:spPr>
        <p:txBody>
          <a:bodyPr/>
          <a:lstStyle>
            <a:lvl1pPr fontAlgn="auto">
              <a:spcBef>
                <a:spcPts val="0"/>
              </a:spcBef>
              <a:spcAft>
                <a:spcPts val="0"/>
              </a:spcAft>
              <a:defRPr>
                <a:latin typeface="+mn-lt"/>
                <a:cs typeface="+mn-cs"/>
              </a:defRPr>
            </a:lvl1pPr>
          </a:lstStyle>
          <a:p>
            <a:pPr>
              <a:defRPr/>
            </a:pPr>
            <a:fld id="{983F95CB-54D9-4D48-AFE9-1C6B2CCE28A4}" type="datetime1">
              <a:rPr lang="sl-SI"/>
              <a:pPr>
                <a:defRPr/>
              </a:pPr>
              <a:t>3.2.2012</a:t>
            </a:fld>
            <a:endParaRPr lang="sl-SI"/>
          </a:p>
        </p:txBody>
      </p:sp>
      <p:sp>
        <p:nvSpPr>
          <p:cNvPr id="7" name="Ograda noge 5"/>
          <p:cNvSpPr>
            <a:spLocks noGrp="1"/>
          </p:cNvSpPr>
          <p:nvPr>
            <p:ph type="ftr" sz="quarter" idx="11"/>
          </p:nvPr>
        </p:nvSpPr>
        <p:spPr>
          <a:xfrm>
            <a:off x="285750" y="6357938"/>
            <a:ext cx="714375" cy="357187"/>
          </a:xfrm>
          <a:prstGeom prst="rect">
            <a:avLst/>
          </a:prstGeom>
          <a:blipFill dpi="0" rotWithShape="1">
            <a:blip r:embed="rId2" cstate="print">
              <a:alphaModFix amt="20000"/>
            </a:blip>
            <a:srcRect/>
            <a:stretch>
              <a:fillRect/>
            </a:stretch>
          </a:blipFill>
        </p:spPr>
        <p:txBody>
          <a:bodyPr/>
          <a:lstStyle>
            <a:lvl1pPr fontAlgn="auto">
              <a:spcBef>
                <a:spcPts val="0"/>
              </a:spcBef>
              <a:spcAft>
                <a:spcPts val="0"/>
              </a:spcAft>
              <a:defRPr>
                <a:latin typeface="+mn-lt"/>
                <a:cs typeface="+mn-cs"/>
              </a:defRPr>
            </a:lvl1pPr>
          </a:lstStyle>
          <a:p>
            <a:pPr>
              <a:defRPr/>
            </a:pPr>
            <a:endParaRPr lang="sl-SI"/>
          </a:p>
        </p:txBody>
      </p:sp>
      <p:sp>
        <p:nvSpPr>
          <p:cNvPr id="8" name="Ograda številke diapozitiva 6"/>
          <p:cNvSpPr>
            <a:spLocks noGrp="1"/>
          </p:cNvSpPr>
          <p:nvPr>
            <p:ph type="sldNum" sz="quarter" idx="12"/>
          </p:nvPr>
        </p:nvSpPr>
        <p:spPr>
          <a:xfrm>
            <a:off x="4343400" y="1039813"/>
            <a:ext cx="457200" cy="441325"/>
          </a:xfrm>
          <a:prstGeom prst="rect">
            <a:avLst/>
          </a:prstGeom>
        </p:spPr>
        <p:txBody>
          <a:bodyPr/>
          <a:lstStyle>
            <a:lvl1pPr fontAlgn="auto">
              <a:spcBef>
                <a:spcPts val="0"/>
              </a:spcBef>
              <a:spcAft>
                <a:spcPts val="0"/>
              </a:spcAft>
              <a:defRPr>
                <a:latin typeface="+mn-lt"/>
                <a:cs typeface="+mn-cs"/>
              </a:defRPr>
            </a:lvl1pPr>
          </a:lstStyle>
          <a:p>
            <a:pPr>
              <a:defRPr/>
            </a:pPr>
            <a:fld id="{EBD77498-6D49-4865-A66E-6B0877B229C1}"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Ref idx="1001">
        <a:schemeClr val="bg2"/>
      </p:bgRef>
    </p:bg>
    <p:spTree>
      <p:nvGrpSpPr>
        <p:cNvPr id="1" name=""/>
        <p:cNvGrpSpPr/>
        <p:nvPr/>
      </p:nvGrpSpPr>
      <p:grpSpPr>
        <a:xfrm>
          <a:off x="0" y="0"/>
          <a:ext cx="0" cy="0"/>
          <a:chOff x="0" y="0"/>
          <a:chExt cx="0" cy="0"/>
        </a:xfrm>
      </p:grpSpPr>
      <p:sp>
        <p:nvSpPr>
          <p:cNvPr id="7" name="Raven konek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Pravokotni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Pravokotni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Pravokotni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Pravokotni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Pravokotnik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ravokotnik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Raven konek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Pravokotnik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a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a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besedila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sl-SI" smtClean="0"/>
              <a:t>Kliknite, če želite urediti sloge besedila matrice</a:t>
            </a:r>
          </a:p>
        </p:txBody>
      </p:sp>
      <p:sp>
        <p:nvSpPr>
          <p:cNvPr id="4" name="Ograda besedila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sl-SI" smtClean="0"/>
              <a:t>Kliknite, če želite urediti sloge besedila matrice</a:t>
            </a:r>
          </a:p>
        </p:txBody>
      </p:sp>
      <p:sp>
        <p:nvSpPr>
          <p:cNvPr id="24" name="Ograda vsebine 23"/>
          <p:cNvSpPr>
            <a:spLocks noGrp="1"/>
          </p:cNvSpPr>
          <p:nvPr>
            <p:ph sz="quarter" idx="2"/>
          </p:nvPr>
        </p:nvSpPr>
        <p:spPr>
          <a:xfrm>
            <a:off x="301752" y="2471383"/>
            <a:ext cx="4041648" cy="3818404"/>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26" name="Ograda vsebine 25"/>
          <p:cNvSpPr>
            <a:spLocks noGrp="1"/>
          </p:cNvSpPr>
          <p:nvPr>
            <p:ph sz="quarter" idx="4"/>
          </p:nvPr>
        </p:nvSpPr>
        <p:spPr>
          <a:xfrm>
            <a:off x="4800600" y="2471383"/>
            <a:ext cx="4038600" cy="3822192"/>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23" name="Naslov 22"/>
          <p:cNvSpPr>
            <a:spLocks noGrp="1"/>
          </p:cNvSpPr>
          <p:nvPr>
            <p:ph type="title"/>
          </p:nvPr>
        </p:nvSpPr>
        <p:spPr/>
        <p:txBody>
          <a:bodyPr rtlCol="0"/>
          <a:lstStyle/>
          <a:p>
            <a:r>
              <a:rPr lang="sl-SI" smtClean="0"/>
              <a:t>Kliknite, če želite urediti slog naslova matrice</a:t>
            </a:r>
            <a:endParaRPr lang="en-US"/>
          </a:p>
        </p:txBody>
      </p:sp>
      <p:sp>
        <p:nvSpPr>
          <p:cNvPr id="18" name="Ograda datuma 6"/>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1FCB37BB-1A58-412B-B66D-51BBBFF5C627}" type="datetime1">
              <a:rPr lang="sl-SI"/>
              <a:pPr>
                <a:defRPr/>
              </a:pPr>
              <a:t>3.2.2012</a:t>
            </a:fld>
            <a:endParaRPr lang="sl-SI"/>
          </a:p>
        </p:txBody>
      </p:sp>
      <p:sp>
        <p:nvSpPr>
          <p:cNvPr id="19" name="Ograda noge 7"/>
          <p:cNvSpPr>
            <a:spLocks noGrp="1"/>
          </p:cNvSpPr>
          <p:nvPr>
            <p:ph type="ftr" sz="quarter" idx="11"/>
          </p:nvPr>
        </p:nvSpPr>
        <p:spPr>
          <a:xfrm>
            <a:off x="304800" y="6410325"/>
            <a:ext cx="3581400" cy="365125"/>
          </a:xfrm>
          <a:prstGeom prst="rect">
            <a:avLst/>
          </a:prstGeom>
        </p:spPr>
        <p:txBody>
          <a:bodyPr/>
          <a:lstStyle>
            <a:lvl1pPr fontAlgn="auto">
              <a:spcBef>
                <a:spcPts val="0"/>
              </a:spcBef>
              <a:spcAft>
                <a:spcPts val="0"/>
              </a:spcAft>
              <a:defRPr>
                <a:latin typeface="+mn-lt"/>
                <a:cs typeface="+mn-cs"/>
              </a:defRPr>
            </a:lvl1pPr>
          </a:lstStyle>
          <a:p>
            <a:pPr>
              <a:defRPr/>
            </a:pPr>
            <a:endParaRPr lang="sl-SI"/>
          </a:p>
        </p:txBody>
      </p:sp>
      <p:sp>
        <p:nvSpPr>
          <p:cNvPr id="20" name="Ograda številke diapozitiva 8"/>
          <p:cNvSpPr>
            <a:spLocks noGrp="1"/>
          </p:cNvSpPr>
          <p:nvPr>
            <p:ph type="sldNum" sz="quarter" idx="12"/>
          </p:nvPr>
        </p:nvSpPr>
        <p:spPr>
          <a:xfrm>
            <a:off x="4343400" y="1042988"/>
            <a:ext cx="457200" cy="441325"/>
          </a:xfrm>
          <a:prstGeom prst="rect">
            <a:avLst/>
          </a:prstGeom>
        </p:spPr>
        <p:txBody>
          <a:bodyPr/>
          <a:lstStyle>
            <a:lvl1pPr algn="ctr" fontAlgn="auto">
              <a:spcBef>
                <a:spcPts val="0"/>
              </a:spcBef>
              <a:spcAft>
                <a:spcPts val="0"/>
              </a:spcAft>
              <a:defRPr>
                <a:latin typeface="+mn-lt"/>
                <a:cs typeface="+mn-cs"/>
              </a:defRPr>
            </a:lvl1pPr>
          </a:lstStyle>
          <a:p>
            <a:pPr>
              <a:defRPr/>
            </a:pPr>
            <a:fld id="{1472EAD1-FDF7-4B39-A9B7-AC33C20A26E9}" type="slidenum">
              <a:rPr lang="sl-SI"/>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Kliknite, če želite urediti slog naslova matrice</a:t>
            </a:r>
            <a:endParaRPr lang="en-US" dirty="0"/>
          </a:p>
        </p:txBody>
      </p:sp>
      <p:sp>
        <p:nvSpPr>
          <p:cNvPr id="3" name="Ograda datuma 2"/>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latin typeface="+mn-lt"/>
                <a:cs typeface="+mn-cs"/>
              </a:defRPr>
            </a:lvl1pPr>
          </a:lstStyle>
          <a:p>
            <a:pPr>
              <a:defRPr/>
            </a:pPr>
            <a:fld id="{F4A00619-4542-422C-9E97-238DD49D5DAF}" type="datetime1">
              <a:rPr lang="sl-SI"/>
              <a:pPr>
                <a:defRPr/>
              </a:pPr>
              <a:t>3.2.2012</a:t>
            </a:fld>
            <a:endParaRPr lang="sl-SI"/>
          </a:p>
        </p:txBody>
      </p:sp>
      <p:sp>
        <p:nvSpPr>
          <p:cNvPr id="4" name="Ograda noge 3"/>
          <p:cNvSpPr>
            <a:spLocks noGrp="1"/>
          </p:cNvSpPr>
          <p:nvPr>
            <p:ph type="ftr" sz="quarter" idx="11"/>
          </p:nvPr>
        </p:nvSpPr>
        <p:spPr>
          <a:xfrm>
            <a:off x="304800" y="6410325"/>
            <a:ext cx="3581400" cy="366713"/>
          </a:xfrm>
          <a:prstGeom prst="rect">
            <a:avLst/>
          </a:prstGeom>
        </p:spPr>
        <p:txBody>
          <a:bodyPr/>
          <a:lstStyle>
            <a:lvl1pPr fontAlgn="auto">
              <a:spcBef>
                <a:spcPts val="0"/>
              </a:spcBef>
              <a:spcAft>
                <a:spcPts val="0"/>
              </a:spcAft>
              <a:defRPr>
                <a:latin typeface="+mn-lt"/>
                <a:cs typeface="+mn-cs"/>
              </a:defRPr>
            </a:lvl1pPr>
          </a:lstStyle>
          <a:p>
            <a:pPr>
              <a:defRPr/>
            </a:pPr>
            <a:endParaRPr lang="sl-SI"/>
          </a:p>
        </p:txBody>
      </p:sp>
      <p:sp>
        <p:nvSpPr>
          <p:cNvPr id="5" name="Ograda številke diapozitiva 4"/>
          <p:cNvSpPr>
            <a:spLocks noGrp="1"/>
          </p:cNvSpPr>
          <p:nvPr>
            <p:ph type="sldNum" sz="quarter" idx="12"/>
          </p:nvPr>
        </p:nvSpPr>
        <p:spPr>
          <a:xfrm>
            <a:off x="4343400" y="1036638"/>
            <a:ext cx="457200" cy="441325"/>
          </a:xfrm>
          <a:prstGeom prst="rect">
            <a:avLst/>
          </a:prstGeom>
        </p:spPr>
        <p:txBody>
          <a:bodyPr/>
          <a:lstStyle>
            <a:lvl1pPr fontAlgn="auto">
              <a:spcBef>
                <a:spcPts val="0"/>
              </a:spcBef>
              <a:spcAft>
                <a:spcPts val="0"/>
              </a:spcAft>
              <a:defRPr>
                <a:latin typeface="+mn-lt"/>
                <a:cs typeface="+mn-cs"/>
              </a:defRPr>
            </a:lvl1pPr>
          </a:lstStyle>
          <a:p>
            <a:pPr>
              <a:defRPr/>
            </a:pPr>
            <a:fld id="{0AEC4539-643D-40B3-AECC-64276199B493}"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Pravokotni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3" name="Pravokotnik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4" name="Pravokotni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5" name="Pravokotni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Ograda datuma 1"/>
          <p:cNvSpPr>
            <a:spLocks noGrp="1"/>
          </p:cNvSpPr>
          <p:nvPr>
            <p:ph type="dt" sz="half" idx="10"/>
          </p:nvPr>
        </p:nvSpPr>
        <p:spPr>
          <a:xfrm>
            <a:off x="5791200"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104DE867-F4F6-4408-88FB-ABAA1E408837}" type="datetime1">
              <a:rPr lang="sl-SI"/>
              <a:pPr>
                <a:defRPr/>
              </a:pPr>
              <a:t>3.2.2012</a:t>
            </a:fld>
            <a:endParaRPr lang="sl-SI" sz="1100"/>
          </a:p>
        </p:txBody>
      </p:sp>
      <p:sp>
        <p:nvSpPr>
          <p:cNvPr id="9" name="Ograda noge 2"/>
          <p:cNvSpPr>
            <a:spLocks noGrp="1"/>
          </p:cNvSpPr>
          <p:nvPr>
            <p:ph type="ftr" sz="quarter" idx="11"/>
          </p:nvPr>
        </p:nvSpPr>
        <p:spPr>
          <a:xfrm>
            <a:off x="304800" y="6410325"/>
            <a:ext cx="3581400"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
        <p:nvSpPr>
          <p:cNvPr id="10" name="Ograda številke diapozitiva 3"/>
          <p:cNvSpPr>
            <a:spLocks noGrp="1"/>
          </p:cNvSpPr>
          <p:nvPr>
            <p:ph type="sldNum" sz="quarter" idx="12"/>
          </p:nvPr>
        </p:nvSpPr>
        <p:spPr>
          <a:xfrm>
            <a:off x="4267200" y="6324600"/>
            <a:ext cx="6096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F7DCCF78-C140-43A5-BB4A-C708595059B2}"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1">
        <a:schemeClr val="bg1"/>
      </p:bgRef>
    </p:bg>
    <p:spTree>
      <p:nvGrpSpPr>
        <p:cNvPr id="1" name=""/>
        <p:cNvGrpSpPr/>
        <p:nvPr/>
      </p:nvGrpSpPr>
      <p:grpSpPr>
        <a:xfrm>
          <a:off x="0" y="0"/>
          <a:ext cx="0" cy="0"/>
          <a:chOff x="0" y="0"/>
          <a:chExt cx="0" cy="0"/>
        </a:xfrm>
      </p:grpSpPr>
      <p:sp>
        <p:nvSpPr>
          <p:cNvPr id="5" name="Pravokotnik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Pravokotni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Pravokotni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Pravokotnik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Pravokotni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 name="Pravokotni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ravokotnik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Raven konek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a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Pravokotnik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Naslov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sl-SI" smtClean="0"/>
              <a:t>Kliknite, če želite urediti slog naslova matrice</a:t>
            </a:r>
            <a:endParaRPr lang="en-US"/>
          </a:p>
        </p:txBody>
      </p:sp>
      <p:sp>
        <p:nvSpPr>
          <p:cNvPr id="3" name="Ograda besedila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sl-SI" smtClean="0"/>
              <a:t>Kliknite, če želite urediti sloge besedila matrice</a:t>
            </a:r>
          </a:p>
        </p:txBody>
      </p:sp>
      <p:sp>
        <p:nvSpPr>
          <p:cNvPr id="20" name="Ograda vsebine 19"/>
          <p:cNvSpPr>
            <a:spLocks noGrp="1"/>
          </p:cNvSpPr>
          <p:nvPr>
            <p:ph sz="quarter" idx="1"/>
          </p:nvPr>
        </p:nvSpPr>
        <p:spPr>
          <a:xfrm>
            <a:off x="3124200" y="685800"/>
            <a:ext cx="5638800" cy="54102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6" name="Ograda številke diapozitiva 6"/>
          <p:cNvSpPr>
            <a:spLocks noGrp="1"/>
          </p:cNvSpPr>
          <p:nvPr>
            <p:ph type="sldNum" sz="quarter" idx="10"/>
          </p:nvPr>
        </p:nvSpPr>
        <p:spPr>
          <a:xfrm>
            <a:off x="1371600" y="312738"/>
            <a:ext cx="457200" cy="441325"/>
          </a:xfrm>
          <a:prstGeom prst="rect">
            <a:avLst/>
          </a:prstGeom>
        </p:spPr>
        <p:txBody>
          <a:bodyPr/>
          <a:lstStyle>
            <a:lvl1pPr fontAlgn="auto">
              <a:spcBef>
                <a:spcPts val="0"/>
              </a:spcBef>
              <a:spcAft>
                <a:spcPts val="0"/>
              </a:spcAft>
              <a:defRPr sz="1200">
                <a:solidFill>
                  <a:schemeClr val="tx2"/>
                </a:solidFill>
                <a:latin typeface="+mn-lt"/>
                <a:cs typeface="+mn-cs"/>
              </a:defRPr>
            </a:lvl1pPr>
          </a:lstStyle>
          <a:p>
            <a:pPr>
              <a:defRPr/>
            </a:pPr>
            <a:fld id="{7C2646C5-35F5-4DA6-87A8-2F7FD7273B92}" type="slidenum">
              <a:rPr lang="sl-SI"/>
              <a:pPr>
                <a:defRPr/>
              </a:pPr>
              <a:t>‹#›</a:t>
            </a:fld>
            <a:endParaRPr lang="sl-SI"/>
          </a:p>
        </p:txBody>
      </p:sp>
      <p:sp>
        <p:nvSpPr>
          <p:cNvPr id="17" name="Ograda datuma 4"/>
          <p:cNvSpPr>
            <a:spLocks noGrp="1"/>
          </p:cNvSpPr>
          <p:nvPr>
            <p:ph type="dt" sz="half" idx="11"/>
          </p:nvPr>
        </p:nvSpPr>
        <p:spPr>
          <a:xfrm>
            <a:off x="5791200" y="6405563"/>
            <a:ext cx="3044825" cy="365125"/>
          </a:xfrm>
          <a:prstGeom prst="rect">
            <a:avLst/>
          </a:prstGeom>
        </p:spPr>
        <p:txBody>
          <a:bodyPr/>
          <a:lstStyle>
            <a:lvl1pPr fontAlgn="auto">
              <a:spcBef>
                <a:spcPts val="0"/>
              </a:spcBef>
              <a:spcAft>
                <a:spcPts val="0"/>
              </a:spcAft>
              <a:defRPr>
                <a:solidFill>
                  <a:schemeClr val="tx2"/>
                </a:solidFill>
                <a:latin typeface="+mn-lt"/>
                <a:cs typeface="+mn-cs"/>
              </a:defRPr>
            </a:lvl1pPr>
          </a:lstStyle>
          <a:p>
            <a:pPr>
              <a:defRPr/>
            </a:pPr>
            <a:fld id="{0AB05B6C-FC96-420E-9097-903C65758F4D}" type="datetime1">
              <a:rPr lang="sl-SI"/>
              <a:pPr>
                <a:defRPr/>
              </a:pPr>
              <a:t>3.2.2012</a:t>
            </a:fld>
            <a:endParaRPr lang="sl-SI" sz="1100"/>
          </a:p>
        </p:txBody>
      </p:sp>
      <p:sp>
        <p:nvSpPr>
          <p:cNvPr id="18" name="Ograda noge 5"/>
          <p:cNvSpPr>
            <a:spLocks noGrp="1"/>
          </p:cNvSpPr>
          <p:nvPr>
            <p:ph type="ftr" sz="quarter" idx="12"/>
          </p:nvPr>
        </p:nvSpPr>
        <p:spPr>
          <a:xfrm>
            <a:off x="301625" y="6410325"/>
            <a:ext cx="3382963" cy="366713"/>
          </a:xfrm>
          <a:prstGeom prst="rect">
            <a:avLst/>
          </a:prstGeom>
        </p:spPr>
        <p:txBody>
          <a:bodyPr/>
          <a:lstStyle>
            <a:lvl1pPr algn="r" fontAlgn="auto">
              <a:spcBef>
                <a:spcPts val="0"/>
              </a:spcBef>
              <a:spcAft>
                <a:spcPts val="0"/>
              </a:spcAft>
              <a:defRPr sz="1100">
                <a:solidFill>
                  <a:schemeClr val="tx2"/>
                </a:solidFill>
                <a:latin typeface="+mn-lt"/>
                <a:cs typeface="+mn-cs"/>
              </a:defRPr>
            </a:lvl1pPr>
          </a:lstStyle>
          <a:p>
            <a:pPr>
              <a:defRPr/>
            </a:pPr>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3921"/>
          </a:srgbClr>
        </a:solidFill>
        <a:effectLst/>
      </p:bgPr>
    </p:bg>
    <p:spTree>
      <p:nvGrpSpPr>
        <p:cNvPr id="1" name=""/>
        <p:cNvGrpSpPr/>
        <p:nvPr/>
      </p:nvGrpSpPr>
      <p:grpSpPr>
        <a:xfrm>
          <a:off x="0" y="0"/>
          <a:ext cx="0" cy="0"/>
          <a:chOff x="0" y="0"/>
          <a:chExt cx="0" cy="0"/>
        </a:xfrm>
      </p:grpSpPr>
      <p:sp>
        <p:nvSpPr>
          <p:cNvPr id="16" name="Pravokotnik 15"/>
          <p:cNvSpPr>
            <a:spLocks noChangeArrowheads="1"/>
          </p:cNvSpPr>
          <p:nvPr/>
        </p:nvSpPr>
        <p:spPr bwMode="white">
          <a:xfrm>
            <a:off x="0" y="0"/>
            <a:ext cx="9144000" cy="1393825"/>
          </a:xfrm>
          <a:prstGeom prst="rect">
            <a:avLst/>
          </a:prstGeom>
          <a:solidFill>
            <a:srgbClr val="FFC000"/>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8" name="Pravokotnik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Raven konek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029" name="Ograda naslova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sl-SI" smtClean="0"/>
              <a:t>Kliknite, če želite urediti slog naslova matrice</a:t>
            </a:r>
            <a:endParaRPr lang="en-US" smtClean="0"/>
          </a:p>
        </p:txBody>
      </p:sp>
      <p:sp>
        <p:nvSpPr>
          <p:cNvPr id="1030" name="Ograda besedila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20" name="Pravokotnik 19"/>
          <p:cNvSpPr>
            <a:spLocks noChangeArrowheads="1"/>
          </p:cNvSpPr>
          <p:nvPr userDrawn="1"/>
        </p:nvSpPr>
        <p:spPr bwMode="auto">
          <a:xfrm>
            <a:off x="0" y="6500813"/>
            <a:ext cx="9144000" cy="357187"/>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pic>
        <p:nvPicPr>
          <p:cNvPr id="1032" name="Slika 20" descr="logo_bel_200pix.jpg"/>
          <p:cNvPicPr>
            <a:picLocks noChangeAspect="1"/>
          </p:cNvPicPr>
          <p:nvPr userDrawn="1"/>
        </p:nvPicPr>
        <p:blipFill>
          <a:blip r:embed="rId14" cstate="print">
            <a:clrChange>
              <a:clrFrom>
                <a:srgbClr val="000000"/>
              </a:clrFrom>
              <a:clrTo>
                <a:srgbClr val="000000">
                  <a:alpha val="0"/>
                </a:srgbClr>
              </a:clrTo>
            </a:clrChange>
          </a:blip>
          <a:srcRect/>
          <a:stretch>
            <a:fillRect/>
          </a:stretch>
        </p:blipFill>
        <p:spPr bwMode="auto">
          <a:xfrm>
            <a:off x="428625" y="6500813"/>
            <a:ext cx="635000" cy="357187"/>
          </a:xfrm>
          <a:prstGeom prst="rect">
            <a:avLst/>
          </a:prstGeom>
          <a:noFill/>
          <a:ln w="9525">
            <a:noFill/>
            <a:miter lim="800000"/>
            <a:headEnd/>
            <a:tailEnd/>
          </a:ln>
        </p:spPr>
      </p:pic>
      <p:sp>
        <p:nvSpPr>
          <p:cNvPr id="24" name="Ograda datuma 4"/>
          <p:cNvSpPr txBox="1">
            <a:spLocks/>
          </p:cNvSpPr>
          <p:nvPr userDrawn="1"/>
        </p:nvSpPr>
        <p:spPr>
          <a:xfrm>
            <a:off x="1000125" y="6500813"/>
            <a:ext cx="1000125" cy="357187"/>
          </a:xfrm>
          <a:prstGeom prst="rect">
            <a:avLst/>
          </a:prstGeom>
        </p:spPr>
        <p:txBody>
          <a:bodyPr anchor="b"/>
          <a:lstStyle>
            <a:lvl1pPr algn="l">
              <a:defRPr baseline="0">
                <a:latin typeface="Calibri" pitchFamily="34" charset="0"/>
              </a:defRPr>
            </a:lvl1pPr>
          </a:lstStyle>
          <a:p>
            <a:pPr fontAlgn="auto">
              <a:spcBef>
                <a:spcPts val="0"/>
              </a:spcBef>
              <a:spcAft>
                <a:spcPts val="0"/>
              </a:spcAft>
              <a:defRPr/>
            </a:pPr>
            <a:r>
              <a:rPr lang="sl-SI" sz="1400" dirty="0" smtClean="0">
                <a:solidFill>
                  <a:srgbClr val="FFFFFF"/>
                </a:solidFill>
                <a:cs typeface="+mn-cs"/>
              </a:rPr>
              <a:t>Gimnazija</a:t>
            </a:r>
            <a:endParaRPr lang="sl-SI" sz="1400" dirty="0">
              <a:solidFill>
                <a:srgbClr val="FFFFFF"/>
              </a:solidFill>
              <a:cs typeface="+mn-cs"/>
            </a:endParaRPr>
          </a:p>
        </p:txBody>
      </p:sp>
      <p:pic>
        <p:nvPicPr>
          <p:cNvPr id="1034" name="Slika 24" descr="ikona.gif"/>
          <p:cNvPicPr>
            <a:picLocks noChangeAspect="1"/>
          </p:cNvPicPr>
          <p:nvPr userDrawn="1"/>
        </p:nvPicPr>
        <p:blipFill>
          <a:blip r:embed="rId15" cstate="print"/>
          <a:srcRect l="7353" t="7353" r="4411" b="11765"/>
          <a:stretch>
            <a:fillRect/>
          </a:stretch>
        </p:blipFill>
        <p:spPr bwMode="auto">
          <a:xfrm>
            <a:off x="4143375" y="928688"/>
            <a:ext cx="857250" cy="785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Lst>
  <p:hf sldNum="0" hdr="0" dt="0"/>
  <p:txStyles>
    <p:titleStyle>
      <a:lvl1pPr algn="ctr" rtl="0" eaLnBrk="0" fontAlgn="base" hangingPunct="0">
        <a:spcBef>
          <a:spcPct val="0"/>
        </a:spcBef>
        <a:spcAft>
          <a:spcPct val="0"/>
        </a:spcAft>
        <a:defRPr sz="3300" kern="1200">
          <a:solidFill>
            <a:srgbClr val="333333"/>
          </a:solidFill>
          <a:latin typeface="+mj-lt"/>
          <a:ea typeface="+mj-ea"/>
          <a:cs typeface="+mj-cs"/>
        </a:defRPr>
      </a:lvl1pPr>
      <a:lvl2pPr algn="ctr" rtl="0" eaLnBrk="0" fontAlgn="base" hangingPunct="0">
        <a:spcBef>
          <a:spcPct val="0"/>
        </a:spcBef>
        <a:spcAft>
          <a:spcPct val="0"/>
        </a:spcAft>
        <a:defRPr sz="3300">
          <a:solidFill>
            <a:srgbClr val="333333"/>
          </a:solidFill>
          <a:latin typeface="Calibri" pitchFamily="34" charset="0"/>
        </a:defRPr>
      </a:lvl2pPr>
      <a:lvl3pPr algn="ctr" rtl="0" eaLnBrk="0" fontAlgn="base" hangingPunct="0">
        <a:spcBef>
          <a:spcPct val="0"/>
        </a:spcBef>
        <a:spcAft>
          <a:spcPct val="0"/>
        </a:spcAft>
        <a:defRPr sz="3300">
          <a:solidFill>
            <a:srgbClr val="333333"/>
          </a:solidFill>
          <a:latin typeface="Calibri" pitchFamily="34" charset="0"/>
        </a:defRPr>
      </a:lvl3pPr>
      <a:lvl4pPr algn="ctr" rtl="0" eaLnBrk="0" fontAlgn="base" hangingPunct="0">
        <a:spcBef>
          <a:spcPct val="0"/>
        </a:spcBef>
        <a:spcAft>
          <a:spcPct val="0"/>
        </a:spcAft>
        <a:defRPr sz="3300">
          <a:solidFill>
            <a:srgbClr val="333333"/>
          </a:solidFill>
          <a:latin typeface="Calibri" pitchFamily="34" charset="0"/>
        </a:defRPr>
      </a:lvl4pPr>
      <a:lvl5pPr algn="ctr" rtl="0" eaLnBrk="0" fontAlgn="base" hangingPunct="0">
        <a:spcBef>
          <a:spcPct val="0"/>
        </a:spcBef>
        <a:spcAft>
          <a:spcPct val="0"/>
        </a:spcAft>
        <a:defRPr sz="3300">
          <a:solidFill>
            <a:srgbClr val="333333"/>
          </a:solidFill>
          <a:latin typeface="Calibri" pitchFamily="34" charset="0"/>
        </a:defRPr>
      </a:lvl5pPr>
      <a:lvl6pPr marL="457200" algn="ctr" rtl="0" fontAlgn="base">
        <a:spcBef>
          <a:spcPct val="0"/>
        </a:spcBef>
        <a:spcAft>
          <a:spcPct val="0"/>
        </a:spcAft>
        <a:defRPr sz="3300">
          <a:solidFill>
            <a:srgbClr val="333333"/>
          </a:solidFill>
          <a:latin typeface="Calibri" pitchFamily="34" charset="0"/>
        </a:defRPr>
      </a:lvl6pPr>
      <a:lvl7pPr marL="914400" algn="ctr" rtl="0" fontAlgn="base">
        <a:spcBef>
          <a:spcPct val="0"/>
        </a:spcBef>
        <a:spcAft>
          <a:spcPct val="0"/>
        </a:spcAft>
        <a:defRPr sz="3300">
          <a:solidFill>
            <a:srgbClr val="333333"/>
          </a:solidFill>
          <a:latin typeface="Calibri" pitchFamily="34" charset="0"/>
        </a:defRPr>
      </a:lvl7pPr>
      <a:lvl8pPr marL="1371600" algn="ctr" rtl="0" fontAlgn="base">
        <a:spcBef>
          <a:spcPct val="0"/>
        </a:spcBef>
        <a:spcAft>
          <a:spcPct val="0"/>
        </a:spcAft>
        <a:defRPr sz="3300">
          <a:solidFill>
            <a:srgbClr val="333333"/>
          </a:solidFill>
          <a:latin typeface="Calibri" pitchFamily="34" charset="0"/>
        </a:defRPr>
      </a:lvl8pPr>
      <a:lvl9pPr marL="1828800" algn="ctr" rtl="0" fontAlgn="base">
        <a:spcBef>
          <a:spcPct val="0"/>
        </a:spcBef>
        <a:spcAft>
          <a:spcPct val="0"/>
        </a:spcAft>
        <a:defRPr sz="3300">
          <a:solidFill>
            <a:srgbClr val="333333"/>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F3CDD3"/>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nvGraphicFramePr>
        <p:xfrm>
          <a:off x="7572396" y="5715016"/>
          <a:ext cx="1000132" cy="571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PoljeZBesedilom 4"/>
          <p:cNvSpPr txBox="1">
            <a:spLocks noChangeArrowheads="1"/>
          </p:cNvSpPr>
          <p:nvPr/>
        </p:nvSpPr>
        <p:spPr bwMode="auto">
          <a:xfrm>
            <a:off x="428625" y="214313"/>
            <a:ext cx="5857875" cy="1016000"/>
          </a:xfrm>
          <a:prstGeom prst="rect">
            <a:avLst/>
          </a:prstGeom>
          <a:noFill/>
          <a:ln w="9525">
            <a:noFill/>
            <a:miter lim="800000"/>
            <a:headEnd/>
            <a:tailEnd/>
          </a:ln>
        </p:spPr>
        <p:txBody>
          <a:bodyPr>
            <a:spAutoFit/>
          </a:bodyPr>
          <a:lstStyle/>
          <a:p>
            <a:r>
              <a:rPr lang="sl-SI" sz="2400">
                <a:solidFill>
                  <a:srgbClr val="FFFFFF"/>
                </a:solidFill>
                <a:latin typeface="Franklin Gothic Demi" pitchFamily="34" charset="0"/>
                <a:ea typeface="AngsanaUPC"/>
                <a:cs typeface="AngsanaUPC"/>
              </a:rPr>
              <a:t>GIMNAZIJA </a:t>
            </a:r>
          </a:p>
          <a:p>
            <a:r>
              <a:rPr lang="sl-SI" sz="3600">
                <a:solidFill>
                  <a:srgbClr val="FFFFFF"/>
                </a:solidFill>
                <a:latin typeface="Franklin Gothic Demi" pitchFamily="34" charset="0"/>
                <a:ea typeface="AngsanaUPC"/>
                <a:cs typeface="AngsanaUPC"/>
              </a:rPr>
              <a:t> </a:t>
            </a:r>
          </a:p>
        </p:txBody>
      </p:sp>
      <p:sp>
        <p:nvSpPr>
          <p:cNvPr id="14340" name="PoljeZBesedilom 7"/>
          <p:cNvSpPr txBox="1">
            <a:spLocks noChangeArrowheads="1"/>
          </p:cNvSpPr>
          <p:nvPr/>
        </p:nvSpPr>
        <p:spPr bwMode="auto">
          <a:xfrm>
            <a:off x="4857750" y="6286500"/>
            <a:ext cx="3714750" cy="307975"/>
          </a:xfrm>
          <a:prstGeom prst="rect">
            <a:avLst/>
          </a:prstGeom>
          <a:noFill/>
          <a:ln w="9525">
            <a:noFill/>
            <a:miter lim="800000"/>
            <a:headEnd/>
            <a:tailEnd/>
          </a:ln>
        </p:spPr>
        <p:txBody>
          <a:bodyPr>
            <a:spAutoFit/>
          </a:bodyPr>
          <a:lstStyle/>
          <a:p>
            <a:r>
              <a:rPr lang="sl-SI" sz="1400">
                <a:latin typeface="Calibri" pitchFamily="34" charset="0"/>
              </a:rPr>
              <a:t>Ekonomsko-storitveni izobraževalni center Kranj </a:t>
            </a:r>
          </a:p>
        </p:txBody>
      </p:sp>
      <p:sp>
        <p:nvSpPr>
          <p:cNvPr id="14341" name="Naslov 8"/>
          <p:cNvSpPr>
            <a:spLocks noGrp="1"/>
          </p:cNvSpPr>
          <p:nvPr>
            <p:ph type="title"/>
          </p:nvPr>
        </p:nvSpPr>
        <p:spPr>
          <a:xfrm>
            <a:off x="428625" y="1000125"/>
            <a:ext cx="7643813" cy="1071563"/>
          </a:xfrm>
        </p:spPr>
        <p:txBody>
          <a:bodyPr/>
          <a:lstStyle/>
          <a:p>
            <a:pPr eaLnBrk="1" hangingPunct="1"/>
            <a:r>
              <a:rPr lang="sl-SI" sz="3200" dirty="0" smtClean="0"/>
              <a:t>MEDPREDMETNA POVEZAVA </a:t>
            </a:r>
            <a:br>
              <a:rPr lang="sl-SI" sz="3200" dirty="0" smtClean="0"/>
            </a:br>
            <a:r>
              <a:rPr lang="sl-SI" sz="3200" dirty="0" smtClean="0"/>
              <a:t>geografija - angleščina</a:t>
            </a:r>
            <a:endParaRPr lang="sl-SI" sz="3200" dirty="0" smtClean="0">
              <a:solidFill>
                <a:srgbClr val="BA2342"/>
              </a:solidFill>
              <a:latin typeface="Arial" pitchFamily="34" charset="0"/>
            </a:endParaRPr>
          </a:p>
        </p:txBody>
      </p:sp>
      <p:sp>
        <p:nvSpPr>
          <p:cNvPr id="10" name="Ograda besedila 9"/>
          <p:cNvSpPr>
            <a:spLocks noGrp="1"/>
          </p:cNvSpPr>
          <p:nvPr>
            <p:ph type="body" idx="1"/>
          </p:nvPr>
        </p:nvSpPr>
        <p:spPr>
          <a:xfrm>
            <a:off x="785813" y="5572125"/>
            <a:ext cx="3562350" cy="487363"/>
          </a:xfrm>
        </p:spPr>
        <p:txBody>
          <a:bodyPr/>
          <a:lstStyle/>
          <a:p>
            <a:pPr eaLnBrk="1" hangingPunct="1"/>
            <a:r>
              <a:rPr lang="sl-SI" sz="2000" cap="none" dirty="0" smtClean="0">
                <a:latin typeface="Arial" pitchFamily="34" charset="0"/>
              </a:rPr>
              <a:t>Kranj</a:t>
            </a:r>
            <a:r>
              <a:rPr lang="sl-SI" sz="2000" cap="none" dirty="0" smtClean="0"/>
              <a:t>,2011/2012</a:t>
            </a:r>
          </a:p>
        </p:txBody>
      </p:sp>
      <p:pic>
        <p:nvPicPr>
          <p:cNvPr id="14343" name="Picture 4" descr="Certifikacijski znak SIQ KzP-012gif"/>
          <p:cNvPicPr>
            <a:picLocks noChangeAspect="1" noChangeArrowheads="1"/>
          </p:cNvPicPr>
          <p:nvPr/>
        </p:nvPicPr>
        <p:blipFill>
          <a:blip r:embed="rId8" cstate="print"/>
          <a:srcRect/>
          <a:stretch>
            <a:fillRect/>
          </a:stretch>
        </p:blipFill>
        <p:spPr bwMode="auto">
          <a:xfrm>
            <a:off x="8089900" y="285750"/>
            <a:ext cx="827088" cy="928688"/>
          </a:xfrm>
          <a:prstGeom prst="rect">
            <a:avLst/>
          </a:prstGeom>
          <a:noFill/>
          <a:ln w="9525">
            <a:noFill/>
            <a:miter lim="800000"/>
            <a:headEnd/>
            <a:tailEnd/>
          </a:ln>
        </p:spPr>
      </p:pic>
      <p:pic>
        <p:nvPicPr>
          <p:cNvPr id="14344" name="Picture 2"/>
          <p:cNvPicPr>
            <a:picLocks noChangeAspect="1" noChangeArrowheads="1"/>
          </p:cNvPicPr>
          <p:nvPr/>
        </p:nvPicPr>
        <p:blipFill>
          <a:blip r:embed="rId9" cstate="print"/>
          <a:srcRect/>
          <a:stretch>
            <a:fillRect/>
          </a:stretch>
        </p:blipFill>
        <p:spPr bwMode="auto">
          <a:xfrm>
            <a:off x="3286125" y="2786063"/>
            <a:ext cx="5137150" cy="2571750"/>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p:cNvSpPr>
            <a:spLocks noGrp="1"/>
          </p:cNvSpPr>
          <p:nvPr>
            <p:ph type="title"/>
          </p:nvPr>
        </p:nvSpPr>
        <p:spPr/>
        <p:txBody>
          <a:bodyPr/>
          <a:lstStyle/>
          <a:p>
            <a:pPr eaLnBrk="1" hangingPunct="1"/>
            <a:r>
              <a:rPr lang="sl-SI" dirty="0" smtClean="0"/>
              <a:t>OPISNI KRITERIJI</a:t>
            </a:r>
          </a:p>
        </p:txBody>
      </p:sp>
      <p:sp>
        <p:nvSpPr>
          <p:cNvPr id="27651" name="Ograda vsebine 2"/>
          <p:cNvSpPr>
            <a:spLocks noGrp="1"/>
          </p:cNvSpPr>
          <p:nvPr>
            <p:ph sz="quarter" idx="1"/>
          </p:nvPr>
        </p:nvSpPr>
        <p:spPr>
          <a:xfrm>
            <a:off x="301625" y="1527175"/>
            <a:ext cx="8504238" cy="4572000"/>
          </a:xfrm>
        </p:spPr>
        <p:txBody>
          <a:bodyPr/>
          <a:lstStyle/>
          <a:p>
            <a:r>
              <a:rPr lang="sl-SI" dirty="0" smtClean="0"/>
              <a:t>SPOROČILNOST</a:t>
            </a:r>
          </a:p>
          <a:p>
            <a:r>
              <a:rPr lang="sl-SI" dirty="0" smtClean="0"/>
              <a:t>BESEDIŠČE IN SLOVNIČNA PRAVILNOST</a:t>
            </a:r>
          </a:p>
          <a:p>
            <a:r>
              <a:rPr lang="sl-SI" dirty="0" smtClean="0"/>
              <a:t>VEZLJIVOST ali KOHERENCA </a:t>
            </a:r>
            <a:br>
              <a:rPr lang="sl-SI" dirty="0" smtClean="0"/>
            </a:br>
            <a:endParaRPr lang="sl-SI" dirty="0" smtClean="0"/>
          </a:p>
        </p:txBody>
      </p:sp>
      <p:pic>
        <p:nvPicPr>
          <p:cNvPr id="10242" name="Picture 2" descr="http://www.iskanja.si/slike/prave_besede.jpg"/>
          <p:cNvPicPr>
            <a:picLocks noChangeAspect="1" noChangeArrowheads="1"/>
          </p:cNvPicPr>
          <p:nvPr/>
        </p:nvPicPr>
        <p:blipFill>
          <a:blip r:embed="rId2" cstate="print"/>
          <a:srcRect/>
          <a:stretch>
            <a:fillRect/>
          </a:stretch>
        </p:blipFill>
        <p:spPr bwMode="auto">
          <a:xfrm>
            <a:off x="5148064" y="2708920"/>
            <a:ext cx="2381250" cy="34480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p:cNvSpPr>
            <a:spLocks noGrp="1"/>
          </p:cNvSpPr>
          <p:nvPr>
            <p:ph type="title"/>
          </p:nvPr>
        </p:nvSpPr>
        <p:spPr/>
        <p:txBody>
          <a:bodyPr/>
          <a:lstStyle/>
          <a:p>
            <a:pPr eaLnBrk="1" hangingPunct="1"/>
            <a:r>
              <a:rPr lang="sl-SI" dirty="0" smtClean="0"/>
              <a:t>SPOROČILNOST</a:t>
            </a:r>
          </a:p>
        </p:txBody>
      </p:sp>
      <p:sp>
        <p:nvSpPr>
          <p:cNvPr id="28675" name="Ograda vsebine 2"/>
          <p:cNvSpPr>
            <a:spLocks noGrp="1"/>
          </p:cNvSpPr>
          <p:nvPr>
            <p:ph sz="quarter" idx="1"/>
          </p:nvPr>
        </p:nvSpPr>
        <p:spPr>
          <a:xfrm>
            <a:off x="301625" y="1527175"/>
            <a:ext cx="8504238" cy="4572000"/>
          </a:xfrm>
        </p:spPr>
        <p:txBody>
          <a:bodyPr/>
          <a:lstStyle/>
          <a:p>
            <a:r>
              <a:rPr lang="sl-SI" dirty="0" smtClean="0"/>
              <a:t>Sporočilo je popolnoma jasno in utemeljeno, v celoti primerno temi.                                           4 točke</a:t>
            </a:r>
          </a:p>
          <a:p>
            <a:r>
              <a:rPr lang="sl-SI" dirty="0" smtClean="0"/>
              <a:t>Sporočilo je v glavnem ustrezno in primerno temi, a posamezne nejasnosti in ponavljanja.       3   točke                        </a:t>
            </a:r>
          </a:p>
          <a:p>
            <a:r>
              <a:rPr lang="sl-SI" dirty="0" smtClean="0"/>
              <a:t>Sporočilo je pomanjkljivo, posamezne neusklajene trditve, občasno primerno temi.                   2  točki                                                                                   </a:t>
            </a:r>
          </a:p>
          <a:p>
            <a:r>
              <a:rPr lang="sl-SI" dirty="0" smtClean="0"/>
              <a:t>Sporočilo v glavnem vsebuje neprimerne, </a:t>
            </a:r>
            <a:r>
              <a:rPr lang="sl-SI" dirty="0" err="1" smtClean="0"/>
              <a:t>nerelevantne</a:t>
            </a:r>
            <a:r>
              <a:rPr lang="sl-SI" dirty="0" smtClean="0"/>
              <a:t> informacije, komajda  primerno temi.   	1 točka                                                                               </a:t>
            </a:r>
          </a:p>
          <a:p>
            <a:r>
              <a:rPr lang="sl-SI" dirty="0" smtClean="0"/>
              <a:t>Sporočilo je v celoti neustrezno in ni v skladu s temo.                                                                  0 točk</a:t>
            </a:r>
          </a:p>
          <a:p>
            <a:pPr eaLnBrk="1" hangingPunct="1">
              <a:buNone/>
            </a:pPr>
            <a:endParaRPr lang="sl-SI"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p:cNvSpPr>
            <a:spLocks noGrp="1"/>
          </p:cNvSpPr>
          <p:nvPr>
            <p:ph type="title"/>
          </p:nvPr>
        </p:nvSpPr>
        <p:spPr/>
        <p:txBody>
          <a:bodyPr/>
          <a:lstStyle/>
          <a:p>
            <a:pPr eaLnBrk="1" hangingPunct="1"/>
            <a:r>
              <a:rPr lang="sl-SI" dirty="0" smtClean="0"/>
              <a:t>BESEDIŠČE IN SLOVNIČNA PRAVILNOST</a:t>
            </a:r>
          </a:p>
        </p:txBody>
      </p:sp>
      <p:sp>
        <p:nvSpPr>
          <p:cNvPr id="29699" name="Ograda vsebine 2"/>
          <p:cNvSpPr>
            <a:spLocks noGrp="1"/>
          </p:cNvSpPr>
          <p:nvPr>
            <p:ph sz="quarter" idx="1"/>
          </p:nvPr>
        </p:nvSpPr>
        <p:spPr>
          <a:xfrm>
            <a:off x="301625" y="1527175"/>
            <a:ext cx="8504238" cy="4572000"/>
          </a:xfrm>
        </p:spPr>
        <p:txBody>
          <a:bodyPr/>
          <a:lstStyle/>
          <a:p>
            <a:r>
              <a:rPr lang="sl-SI" sz="2000" dirty="0" smtClean="0"/>
              <a:t>Besedišče je pogosto nadpovprečno bogato, raznoliko, izvirno in v celoti primerno temi.           4 točke</a:t>
            </a:r>
          </a:p>
          <a:p>
            <a:r>
              <a:rPr lang="sl-SI" sz="2000" dirty="0" smtClean="0"/>
              <a:t>Slovničnih napak skoraj ni.                                                                                                           </a:t>
            </a:r>
          </a:p>
          <a:p>
            <a:r>
              <a:rPr lang="sl-SI" sz="2000" dirty="0" smtClean="0"/>
              <a:t>Posamezna napačna raba besedišča. Nekaj slovničnih napak (črkovanje), v glavnem                 3 točke</a:t>
            </a:r>
          </a:p>
          <a:p>
            <a:r>
              <a:rPr lang="sl-SI" sz="2000" dirty="0" smtClean="0"/>
              <a:t>primerno temi.                                                                                                                         </a:t>
            </a:r>
          </a:p>
          <a:p>
            <a:r>
              <a:rPr lang="sl-SI" sz="2000" dirty="0" smtClean="0"/>
              <a:t>Besedišče je osnovno. Pogosta napačna raba besed, občasna povezava s temo.                        2  točki</a:t>
            </a:r>
          </a:p>
          <a:p>
            <a:r>
              <a:rPr lang="sl-SI" sz="2000" dirty="0" smtClean="0"/>
              <a:t>Pogoste slovnične napake.   	                                                                               </a:t>
            </a:r>
          </a:p>
          <a:p>
            <a:r>
              <a:rPr lang="sl-SI" sz="2000" dirty="0" smtClean="0"/>
              <a:t>Besedišče in slovnično znanje je dokaj omejeno, da pogosto ovira razumevanje sporočila.      1 točka</a:t>
            </a:r>
          </a:p>
          <a:p>
            <a:r>
              <a:rPr lang="sl-SI" sz="2000" dirty="0" smtClean="0"/>
              <a:t>Sporočilo je zaradi skromnega besedišča in slovnice popolnoma nerazumljivo.  	             0 točk</a:t>
            </a:r>
          </a:p>
          <a:p>
            <a:endParaRPr lang="sl-SI" sz="2400" dirty="0" smtClean="0"/>
          </a:p>
          <a:p>
            <a:pPr eaLnBrk="1" hangingPunct="1"/>
            <a:endParaRPr lang="sl-SI"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title"/>
          </p:nvPr>
        </p:nvSpPr>
        <p:spPr/>
        <p:txBody>
          <a:bodyPr/>
          <a:lstStyle/>
          <a:p>
            <a:pPr eaLnBrk="1" hangingPunct="1"/>
            <a:r>
              <a:rPr lang="sl-SI" b="1" dirty="0" smtClean="0"/>
              <a:t>VEZLJIVOST ali KOHERENCA</a:t>
            </a:r>
            <a:endParaRPr lang="sl-SI" dirty="0" smtClean="0"/>
          </a:p>
        </p:txBody>
      </p:sp>
      <p:sp>
        <p:nvSpPr>
          <p:cNvPr id="30723" name="Ograda vsebine 2"/>
          <p:cNvSpPr>
            <a:spLocks noGrp="1"/>
          </p:cNvSpPr>
          <p:nvPr>
            <p:ph sz="quarter" idx="1"/>
          </p:nvPr>
        </p:nvSpPr>
        <p:spPr>
          <a:xfrm>
            <a:off x="301625" y="1527175"/>
            <a:ext cx="8504238" cy="4572000"/>
          </a:xfrm>
        </p:spPr>
        <p:txBody>
          <a:bodyPr/>
          <a:lstStyle/>
          <a:p>
            <a:r>
              <a:rPr lang="sl-SI" dirty="0" smtClean="0"/>
              <a:t> Stavki in odstavki so smiselno in logično povezani, v celoti primerno temi.                                  							2 točki</a:t>
            </a:r>
          </a:p>
          <a:p>
            <a:r>
              <a:rPr lang="sl-SI" dirty="0" smtClean="0"/>
              <a:t>Deli sporočila so nepovezani ali pa so vezniške besede rabljene neustrezno, v </a:t>
            </a:r>
            <a:r>
              <a:rPr lang="sl-SI" dirty="0" err="1" smtClean="0"/>
              <a:t>glavnemn</a:t>
            </a:r>
            <a:r>
              <a:rPr lang="sl-SI" dirty="0" smtClean="0"/>
              <a:t> primerno temi.       	                                                                                                                							1 točka</a:t>
            </a:r>
          </a:p>
          <a:p>
            <a:r>
              <a:rPr lang="sl-SI" dirty="0" smtClean="0"/>
              <a:t>Vezljivosti ni, komajda primerno temi, misli so navržene.                                                    0 točk                                                                                                                                                                                                     </a:t>
            </a:r>
          </a:p>
          <a:p>
            <a:pPr>
              <a:buNone/>
            </a:pPr>
            <a:endParaRPr lang="sl-SI"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p:cNvSpPr>
            <a:spLocks noGrp="1"/>
          </p:cNvSpPr>
          <p:nvPr>
            <p:ph type="title"/>
          </p:nvPr>
        </p:nvSpPr>
        <p:spPr/>
        <p:txBody>
          <a:bodyPr/>
          <a:lstStyle/>
          <a:p>
            <a:pPr eaLnBrk="1" hangingPunct="1"/>
            <a:r>
              <a:rPr lang="sl-SI" dirty="0" smtClean="0"/>
              <a:t>OCENJEVALNA LESTVICA</a:t>
            </a:r>
          </a:p>
        </p:txBody>
      </p:sp>
      <p:sp>
        <p:nvSpPr>
          <p:cNvPr id="30723" name="Ograda vsebine 2"/>
          <p:cNvSpPr>
            <a:spLocks noGrp="1"/>
          </p:cNvSpPr>
          <p:nvPr>
            <p:ph sz="quarter" idx="1"/>
          </p:nvPr>
        </p:nvSpPr>
        <p:spPr>
          <a:xfrm>
            <a:off x="301625" y="1527175"/>
            <a:ext cx="8504238" cy="4572000"/>
          </a:xfrm>
        </p:spPr>
        <p:txBody>
          <a:bodyPr/>
          <a:lstStyle/>
          <a:p>
            <a:pPr>
              <a:buNone/>
            </a:pPr>
            <a:endParaRPr lang="sl-SI" dirty="0" smtClean="0"/>
          </a:p>
          <a:p>
            <a:r>
              <a:rPr lang="sl-SI" dirty="0" smtClean="0"/>
              <a:t>OCENA  1         0% -  59%                              </a:t>
            </a:r>
          </a:p>
          <a:p>
            <a:r>
              <a:rPr lang="sl-SI" dirty="0" smtClean="0"/>
              <a:t>OCENA  2       60% -  69%                            </a:t>
            </a:r>
          </a:p>
          <a:p>
            <a:r>
              <a:rPr lang="sl-SI" dirty="0" smtClean="0"/>
              <a:t>OCENA  3       70% -  79%                            </a:t>
            </a:r>
          </a:p>
          <a:p>
            <a:r>
              <a:rPr lang="sl-SI" dirty="0" smtClean="0"/>
              <a:t>OCENA  4       80% -   89%                           </a:t>
            </a:r>
          </a:p>
          <a:p>
            <a:r>
              <a:rPr lang="sl-SI" dirty="0" smtClean="0"/>
              <a:t>OCENA  5       90% - 100%                           </a:t>
            </a:r>
          </a:p>
          <a:p>
            <a:pPr eaLnBrk="1" hangingPunct="1"/>
            <a:endParaRPr lang="sl-SI" dirty="0" smtClean="0"/>
          </a:p>
        </p:txBody>
      </p:sp>
      <p:pic>
        <p:nvPicPr>
          <p:cNvPr id="6146" name="Picture 2" descr="http://t3.gstatic.com/images?q=tbn:ANd9GcSHe0ufE5p_bC2_i4a6h7lFNJOqXPxx84brhzFU3kZLxLwV-lmZ"/>
          <p:cNvPicPr>
            <a:picLocks noChangeAspect="1" noChangeArrowheads="1"/>
          </p:cNvPicPr>
          <p:nvPr/>
        </p:nvPicPr>
        <p:blipFill>
          <a:blip r:embed="rId2" cstate="print"/>
          <a:srcRect/>
          <a:stretch>
            <a:fillRect/>
          </a:stretch>
        </p:blipFill>
        <p:spPr bwMode="auto">
          <a:xfrm>
            <a:off x="4644008" y="2996952"/>
            <a:ext cx="2676525" cy="17049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a:xfrm>
            <a:off x="1143000" y="228600"/>
            <a:ext cx="7693025" cy="758825"/>
          </a:xfrm>
        </p:spPr>
        <p:txBody>
          <a:bodyPr/>
          <a:lstStyle/>
          <a:p>
            <a:pPr eaLnBrk="1" hangingPunct="1"/>
            <a:r>
              <a:rPr lang="sl-SI" sz="3600" dirty="0" smtClean="0"/>
              <a:t>GEOGRAFIJA</a:t>
            </a:r>
            <a:endParaRPr lang="sl-SI" sz="3600" b="1" dirty="0" smtClean="0">
              <a:solidFill>
                <a:srgbClr val="BA230F"/>
              </a:solidFill>
            </a:endParaRPr>
          </a:p>
        </p:txBody>
      </p:sp>
      <p:sp>
        <p:nvSpPr>
          <p:cNvPr id="33795" name="Ograda vsebine 2"/>
          <p:cNvSpPr>
            <a:spLocks noGrp="1"/>
          </p:cNvSpPr>
          <p:nvPr>
            <p:ph sz="quarter" idx="1"/>
          </p:nvPr>
        </p:nvSpPr>
        <p:spPr>
          <a:xfrm>
            <a:off x="301625" y="1714500"/>
            <a:ext cx="8504238" cy="4384675"/>
          </a:xfrm>
        </p:spPr>
        <p:txBody>
          <a:bodyPr/>
          <a:lstStyle/>
          <a:p>
            <a:pPr eaLnBrk="1" hangingPunct="1">
              <a:buFont typeface="Wingdings 2" pitchFamily="18" charset="2"/>
              <a:buNone/>
            </a:pPr>
            <a:endParaRPr lang="sl-SI" sz="2400" dirty="0" smtClean="0"/>
          </a:p>
          <a:p>
            <a:pPr eaLnBrk="1" hangingPunct="1">
              <a:buFont typeface="Wingdings 2" pitchFamily="18" charset="2"/>
              <a:buNone/>
            </a:pPr>
            <a:endParaRPr lang="sl-SI" dirty="0" smtClean="0"/>
          </a:p>
        </p:txBody>
      </p:sp>
      <p:pic>
        <p:nvPicPr>
          <p:cNvPr id="33796" name="Slika 14" descr="esic_logo_transp300 copy.gif"/>
          <p:cNvPicPr>
            <a:picLocks noChangeAspect="1"/>
          </p:cNvPicPr>
          <p:nvPr/>
        </p:nvPicPr>
        <p:blipFill>
          <a:blip r:embed="rId2" cstate="print"/>
          <a:srcRect/>
          <a:stretch>
            <a:fillRect/>
          </a:stretch>
        </p:blipFill>
        <p:spPr bwMode="auto">
          <a:xfrm>
            <a:off x="142875" y="357188"/>
            <a:ext cx="1500188" cy="1025525"/>
          </a:xfrm>
          <a:prstGeom prst="rect">
            <a:avLst/>
          </a:prstGeom>
          <a:noFill/>
          <a:ln w="9525">
            <a:noFill/>
            <a:miter lim="800000"/>
            <a:headEnd/>
            <a:tailEnd/>
          </a:ln>
        </p:spPr>
      </p:pic>
      <p:pic>
        <p:nvPicPr>
          <p:cNvPr id="33797" name="Picture 2" descr="Certifikacijski znak SIQ KzP-012gif"/>
          <p:cNvPicPr>
            <a:picLocks noChangeAspect="1" noChangeArrowheads="1"/>
          </p:cNvPicPr>
          <p:nvPr/>
        </p:nvPicPr>
        <p:blipFill>
          <a:blip r:embed="rId3" cstate="print"/>
          <a:srcRect/>
          <a:stretch>
            <a:fillRect/>
          </a:stretch>
        </p:blipFill>
        <p:spPr bwMode="auto">
          <a:xfrm>
            <a:off x="7929563" y="5643563"/>
            <a:ext cx="915987" cy="1028700"/>
          </a:xfrm>
          <a:prstGeom prst="rect">
            <a:avLst/>
          </a:prstGeom>
          <a:noFill/>
          <a:ln w="9525">
            <a:noFill/>
            <a:miter lim="800000"/>
            <a:headEnd/>
            <a:tailEnd/>
          </a:ln>
        </p:spPr>
      </p:pic>
      <p:sp>
        <p:nvSpPr>
          <p:cNvPr id="7" name="Pravokotnik 6"/>
          <p:cNvSpPr/>
          <p:nvPr/>
        </p:nvSpPr>
        <p:spPr>
          <a:xfrm>
            <a:off x="467544" y="1628801"/>
            <a:ext cx="8064896" cy="954107"/>
          </a:xfrm>
          <a:prstGeom prst="rect">
            <a:avLst/>
          </a:prstGeom>
        </p:spPr>
        <p:txBody>
          <a:bodyPr wrap="square">
            <a:spAutoFit/>
          </a:bodyPr>
          <a:lstStyle/>
          <a:p>
            <a:pPr>
              <a:buFont typeface="Arial" pitchFamily="34" charset="0"/>
              <a:buChar char="•"/>
            </a:pPr>
            <a:r>
              <a:rPr lang="sl-SI" sz="2800" dirty="0" smtClean="0"/>
              <a:t> Geografski del pa se preveri in oceni v sklopu redne kontrolne naloge kot del le te.</a:t>
            </a:r>
            <a:endParaRPr lang="sl-SI" sz="2800" dirty="0"/>
          </a:p>
        </p:txBody>
      </p:sp>
      <p:pic>
        <p:nvPicPr>
          <p:cNvPr id="1026" name="Picture 2"/>
          <p:cNvPicPr>
            <a:picLocks noChangeAspect="1" noChangeArrowheads="1"/>
          </p:cNvPicPr>
          <p:nvPr/>
        </p:nvPicPr>
        <p:blipFill>
          <a:blip r:embed="rId4" cstate="print"/>
          <a:srcRect/>
          <a:stretch>
            <a:fillRect/>
          </a:stretch>
        </p:blipFill>
        <p:spPr bwMode="auto">
          <a:xfrm>
            <a:off x="2699792" y="2780928"/>
            <a:ext cx="2619375" cy="2671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a:xfrm>
            <a:off x="1143000" y="228600"/>
            <a:ext cx="7693025" cy="758825"/>
          </a:xfrm>
        </p:spPr>
        <p:txBody>
          <a:bodyPr/>
          <a:lstStyle/>
          <a:p>
            <a:pPr eaLnBrk="1" hangingPunct="1"/>
            <a:r>
              <a:rPr lang="sl-SI" sz="3600" dirty="0" smtClean="0"/>
              <a:t>DOSEŽKI/REZULTATI</a:t>
            </a:r>
            <a:endParaRPr lang="sl-SI" sz="3600" b="1" dirty="0" smtClean="0">
              <a:solidFill>
                <a:srgbClr val="BA230F"/>
              </a:solidFill>
            </a:endParaRPr>
          </a:p>
        </p:txBody>
      </p:sp>
      <p:sp>
        <p:nvSpPr>
          <p:cNvPr id="33795" name="Ograda vsebine 2"/>
          <p:cNvSpPr>
            <a:spLocks noGrp="1"/>
          </p:cNvSpPr>
          <p:nvPr>
            <p:ph sz="quarter" idx="1"/>
          </p:nvPr>
        </p:nvSpPr>
        <p:spPr>
          <a:xfrm>
            <a:off x="301625" y="1714500"/>
            <a:ext cx="8504238" cy="4384675"/>
          </a:xfrm>
        </p:spPr>
        <p:txBody>
          <a:bodyPr/>
          <a:lstStyle/>
          <a:p>
            <a:pPr eaLnBrk="1" hangingPunct="1">
              <a:buFont typeface="Wingdings 2" pitchFamily="18" charset="2"/>
              <a:buNone/>
            </a:pPr>
            <a:endParaRPr lang="sl-SI" sz="2400" dirty="0" smtClean="0"/>
          </a:p>
          <a:p>
            <a:pPr eaLnBrk="1" hangingPunct="1">
              <a:buNone/>
            </a:pPr>
            <a:r>
              <a:rPr lang="sl-SI" b="1" dirty="0" smtClean="0"/>
              <a:t>Poda definicijo, opredeli, prepozna, prikliče: ponovi ali obnovi, našteje, opiše …</a:t>
            </a:r>
            <a:endParaRPr lang="sl-SI" dirty="0" smtClean="0"/>
          </a:p>
          <a:p>
            <a:pPr eaLnBrk="1" hangingPunct="1">
              <a:buFont typeface="Wingdings 2" pitchFamily="18" charset="2"/>
              <a:buNone/>
            </a:pPr>
            <a:endParaRPr lang="sl-SI" dirty="0" smtClean="0"/>
          </a:p>
        </p:txBody>
      </p:sp>
      <p:pic>
        <p:nvPicPr>
          <p:cNvPr id="33796" name="Slika 14" descr="esic_logo_transp300 copy.gif"/>
          <p:cNvPicPr>
            <a:picLocks noChangeAspect="1"/>
          </p:cNvPicPr>
          <p:nvPr/>
        </p:nvPicPr>
        <p:blipFill>
          <a:blip r:embed="rId3" cstate="print"/>
          <a:srcRect/>
          <a:stretch>
            <a:fillRect/>
          </a:stretch>
        </p:blipFill>
        <p:spPr bwMode="auto">
          <a:xfrm>
            <a:off x="142875" y="357188"/>
            <a:ext cx="1500188" cy="1025525"/>
          </a:xfrm>
          <a:prstGeom prst="rect">
            <a:avLst/>
          </a:prstGeom>
          <a:noFill/>
          <a:ln w="9525">
            <a:noFill/>
            <a:miter lim="800000"/>
            <a:headEnd/>
            <a:tailEnd/>
          </a:ln>
        </p:spPr>
      </p:pic>
      <p:pic>
        <p:nvPicPr>
          <p:cNvPr id="33797" name="Picture 2" descr="Certifikacijski znak SIQ KzP-012gif"/>
          <p:cNvPicPr>
            <a:picLocks noChangeAspect="1" noChangeArrowheads="1"/>
          </p:cNvPicPr>
          <p:nvPr/>
        </p:nvPicPr>
        <p:blipFill>
          <a:blip r:embed="rId4" cstate="print"/>
          <a:srcRect/>
          <a:stretch>
            <a:fillRect/>
          </a:stretch>
        </p:blipFill>
        <p:spPr bwMode="auto">
          <a:xfrm>
            <a:off x="7929563" y="5643563"/>
            <a:ext cx="915987" cy="1028700"/>
          </a:xfrm>
          <a:prstGeom prst="rect">
            <a:avLst/>
          </a:prstGeom>
          <a:noFill/>
          <a:ln w="9525">
            <a:noFill/>
            <a:miter lim="800000"/>
            <a:headEnd/>
            <a:tailEnd/>
          </a:ln>
        </p:spPr>
      </p:pic>
      <p:pic>
        <p:nvPicPr>
          <p:cNvPr id="4097" name="Picture 1"/>
          <p:cNvPicPr>
            <a:picLocks noChangeAspect="1" noChangeArrowheads="1"/>
          </p:cNvPicPr>
          <p:nvPr/>
        </p:nvPicPr>
        <p:blipFill>
          <a:blip r:embed="rId5" cstate="print"/>
          <a:srcRect/>
          <a:stretch>
            <a:fillRect/>
          </a:stretch>
        </p:blipFill>
        <p:spPr bwMode="auto">
          <a:xfrm>
            <a:off x="3203848" y="3429000"/>
            <a:ext cx="2667000" cy="253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p:cNvSpPr>
            <a:spLocks noGrp="1"/>
          </p:cNvSpPr>
          <p:nvPr>
            <p:ph type="title"/>
          </p:nvPr>
        </p:nvSpPr>
        <p:spPr/>
        <p:txBody>
          <a:bodyPr/>
          <a:lstStyle/>
          <a:p>
            <a:pPr eaLnBrk="1" hangingPunct="1"/>
            <a:r>
              <a:rPr lang="sl-SI" dirty="0" smtClean="0"/>
              <a:t>DEJAVNOSTI</a:t>
            </a:r>
          </a:p>
        </p:txBody>
      </p:sp>
      <p:sp>
        <p:nvSpPr>
          <p:cNvPr id="31747" name="Ograda vsebine 2"/>
          <p:cNvSpPr>
            <a:spLocks noGrp="1"/>
          </p:cNvSpPr>
          <p:nvPr>
            <p:ph sz="quarter" idx="1"/>
          </p:nvPr>
        </p:nvSpPr>
        <p:spPr>
          <a:xfrm>
            <a:off x="301625" y="1527175"/>
            <a:ext cx="8504238" cy="4572000"/>
          </a:xfrm>
        </p:spPr>
        <p:txBody>
          <a:bodyPr/>
          <a:lstStyle/>
          <a:p>
            <a:r>
              <a:rPr lang="sl-SI" b="1" dirty="0" smtClean="0"/>
              <a:t>Opazuje/raziskuje/preiskuje (</a:t>
            </a:r>
            <a:r>
              <a:rPr lang="sl-SI" dirty="0" smtClean="0"/>
              <a:t>poišče že znano, zazna novosti, nejasnosti, negotovosti in protislovja)</a:t>
            </a:r>
            <a:r>
              <a:rPr lang="sl-SI" b="1" dirty="0" smtClean="0"/>
              <a:t>, primerja, abstrahira:</a:t>
            </a:r>
            <a:endParaRPr lang="sl-SI" dirty="0" smtClean="0"/>
          </a:p>
          <a:p>
            <a:r>
              <a:rPr lang="sl-SI" dirty="0" smtClean="0"/>
              <a:t>poišče/ugotovi ključne informacije, uporabne za luščenje bistvenega,</a:t>
            </a:r>
          </a:p>
          <a:p>
            <a:r>
              <a:rPr lang="sl-SI" dirty="0" smtClean="0"/>
              <a:t>prepozna/poišče splošni vzorec,</a:t>
            </a:r>
          </a:p>
          <a:p>
            <a:r>
              <a:rPr lang="sl-SI" dirty="0" smtClean="0"/>
              <a:t>in ga posploši (na nove </a:t>
            </a:r>
            <a:r>
              <a:rPr lang="sl-SI" dirty="0" err="1" smtClean="0"/>
              <a:t>situacije</a:t>
            </a:r>
            <a:r>
              <a:rPr lang="sl-SI" b="1" dirty="0" err="1" smtClean="0"/>
              <a:t>Ugotavlja</a:t>
            </a:r>
            <a:r>
              <a:rPr lang="sl-SI" b="1" dirty="0" smtClean="0"/>
              <a:t> značilnosti, primerja, sklepa iz splošnega na konkretno (dedukcija), uvrsti</a:t>
            </a:r>
            <a:endParaRPr lang="sl-SI" dirty="0" smtClean="0"/>
          </a:p>
          <a:p>
            <a:endParaRPr lang="sl-SI" dirty="0" smtClean="0"/>
          </a:p>
          <a:p>
            <a:pPr eaLnBrk="1" hangingPunct="1"/>
            <a:endParaRPr lang="sl-SI"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a:xfrm>
            <a:off x="1143000" y="228600"/>
            <a:ext cx="7693025" cy="758825"/>
          </a:xfrm>
        </p:spPr>
        <p:txBody>
          <a:bodyPr/>
          <a:lstStyle/>
          <a:p>
            <a:pPr eaLnBrk="1" hangingPunct="1"/>
            <a:endParaRPr lang="sl-SI" sz="3600" b="1" smtClean="0">
              <a:solidFill>
                <a:srgbClr val="BA230F"/>
              </a:solidFill>
            </a:endParaRPr>
          </a:p>
        </p:txBody>
      </p:sp>
      <p:sp>
        <p:nvSpPr>
          <p:cNvPr id="33795" name="Ograda vsebine 2"/>
          <p:cNvSpPr>
            <a:spLocks noGrp="1"/>
          </p:cNvSpPr>
          <p:nvPr>
            <p:ph sz="quarter" idx="1"/>
          </p:nvPr>
        </p:nvSpPr>
        <p:spPr>
          <a:xfrm>
            <a:off x="301625" y="1714500"/>
            <a:ext cx="8504238" cy="4384675"/>
          </a:xfrm>
        </p:spPr>
        <p:txBody>
          <a:bodyPr/>
          <a:lstStyle/>
          <a:p>
            <a:pPr eaLnBrk="1" hangingPunct="1">
              <a:buFont typeface="Wingdings 2" pitchFamily="18" charset="2"/>
              <a:buNone/>
            </a:pPr>
            <a:endParaRPr lang="sl-SI" sz="2400" smtClean="0"/>
          </a:p>
          <a:p>
            <a:pPr eaLnBrk="1" hangingPunct="1">
              <a:buFont typeface="Wingdings 2" pitchFamily="18" charset="2"/>
              <a:buNone/>
            </a:pPr>
            <a:endParaRPr lang="sl-SI" smtClean="0"/>
          </a:p>
        </p:txBody>
      </p:sp>
      <p:pic>
        <p:nvPicPr>
          <p:cNvPr id="33796" name="Slika 14" descr="esic_logo_transp300 copy.gif"/>
          <p:cNvPicPr>
            <a:picLocks noChangeAspect="1"/>
          </p:cNvPicPr>
          <p:nvPr/>
        </p:nvPicPr>
        <p:blipFill>
          <a:blip r:embed="rId2" cstate="print"/>
          <a:srcRect/>
          <a:stretch>
            <a:fillRect/>
          </a:stretch>
        </p:blipFill>
        <p:spPr bwMode="auto">
          <a:xfrm>
            <a:off x="142875" y="357188"/>
            <a:ext cx="1500188" cy="1025525"/>
          </a:xfrm>
          <a:prstGeom prst="rect">
            <a:avLst/>
          </a:prstGeom>
          <a:noFill/>
          <a:ln w="9525">
            <a:noFill/>
            <a:miter lim="800000"/>
            <a:headEnd/>
            <a:tailEnd/>
          </a:ln>
        </p:spPr>
      </p:pic>
      <p:pic>
        <p:nvPicPr>
          <p:cNvPr id="33797" name="Picture 2" descr="Certifikacijski znak SIQ KzP-012gif"/>
          <p:cNvPicPr>
            <a:picLocks noChangeAspect="1" noChangeArrowheads="1"/>
          </p:cNvPicPr>
          <p:nvPr/>
        </p:nvPicPr>
        <p:blipFill>
          <a:blip r:embed="rId3" cstate="print"/>
          <a:srcRect/>
          <a:stretch>
            <a:fillRect/>
          </a:stretch>
        </p:blipFill>
        <p:spPr bwMode="auto">
          <a:xfrm>
            <a:off x="7929563" y="5643563"/>
            <a:ext cx="915987" cy="1028700"/>
          </a:xfrm>
          <a:prstGeom prst="rect">
            <a:avLst/>
          </a:prstGeom>
          <a:noFill/>
          <a:ln w="9525">
            <a:noFill/>
            <a:miter lim="800000"/>
            <a:headEnd/>
            <a:tailEnd/>
          </a:ln>
        </p:spPr>
      </p:pic>
      <p:sp>
        <p:nvSpPr>
          <p:cNvPr id="2050" name="AutoShape 2" descr="data:image/jpeg;base64,/9j/4AAQSkZJRgABAQAAAQABAAD/2wCEAAkGBhIQEBUQEhQUFBUUFRQPFBUUFRQUFBQQFBQVFBUUFBQXHCYeFxkjGRQUHy8gIycpLCwsFR4xNTAqNSYrLCkBCQoKDgwOFw8PGikcHBwpKiksKSkpKSkpKSwsKSkpLCkpKSwpKSksKSkpKSkpKSkpKSwpKSwsKSwpLCwsKSwpKf/AABEIAMIBAwMBIgACEQEDEQH/xAAbAAACAwEBAQAAAAAAAAAAAAAAAQIDBAUGB//EAEAQAAICAAIFCAULAwQDAAAAAAABAhEDIQQSMUFRBQYTYXGBkaEiMlKxwRQVI0JTcoKi0eHwNGKSFiSy8TNjwv/EABkBAQEAAwEAAAAAAAAAAAAAAAABAgMEBf/EACURAQACAQMFAAIDAQAAAAAAAAABEQIDElEEEyExMkFxUmGBIv/aAAwDAQACEQMRAD8A+N0FAB0NZUOgAoBoAKhodAhoqHQ0FBRUOgBIdGSWY0hDoqGMEOigiSSEkSLDExpCSJIsMZNIlRFE0ZJJ0SoiSMkNIkiKGGKaJEEySKJokiCJoqJomiCZKLAmAWBFt5IKNvQrZQngo4+3Lq3wyUFGvoEHydF7eRvhloaRpejocNFGzJN8MyR1eSOTMPFUnOTjTSVVw6yhaIjv83eT4uEm19avJGzT053eWnV1IjHwoXN3A+0l+UkubeB9pL8p3PmyHAo+bfS2NJbNWm322dPbjhyd3LmXNXNvB9t+Qf6Wwt2LLwR08TQYNJRbuW/gl6z7tnawwdAjqNtv0XJN9UW68qE4Rwd3LlzP9KYf2r8EC5rQ+0fgv1OrhaFFwU7atXT2p8O0jDktuaVtLVbrftSV9e3wJsjg7uXLnrmnD7R+CH/pKH2r8F+p2Pmn+5h81P2mXZHCd3L+Tk/6Sj9o/BDjzQj9o/8AFfqdLH0GUValb2JcX/PcSw9Bk0nrbUn5WNscL3MuXPXNCH2kvBFkeaGH7cvCJo+SYjS1ZZytq90f5XiW4ejYjVqX7PehtjhO5lyyrmjhe1P8v6FkeauDxm/xfsaPkuL7Q/k2N7QqOE35cq482sBfVffJnktIwdScovc3HwZ7Hocbiee5X0KaxW39b0v54Ey/TZp5efMuYNF3yaQ/k8jC29UiSLPk8uALBlwFoSJJj6F8GHQvgy2lJJkkyKhLgFS4MtwtJ2BXrvgwFm2XLiJoFsH/ADI0togiSW0Ir+MFs7zKGM+ya/mRdBZIob7O4vRLJNHpebkfopff+CPORPT83F9E/vv3I2aftz6vy6Mk9yvyF0DfrPuWS8drNGqSUTe5GOGhrWbaW5RVeql+rtjnojakrpSkpbN2Wsu+vM16oRaurzW0Fq44EbulfYGBH0pS61Fdkf3bJrFWtq76uuosUQFQUS1QUQKOhbnrPYlUe1+s33UvEgsF0sOstl8Y7l21karV1vq+4jHFTdZrNpXsdcAWpw9GqbedUkrbfFv4FsMKm+vPv3ltC1laW9ptd1X7wWjqjom0FAV0cnl/AyjPhcX2PNe47NGblLA1sKS6tZdqzJMeGWM1LytEkgRI0ugJD1QTHrFDSBAmMBghpgLUxDAWvh5aSyIqV9fkOWXgR8zRLqhZF9w6yEnlw+Am8kVgH/NzNCM2te8vshKxHqebP/h/FL4Hkmz1vNb/AMH45fA26f059b5dlFGj6Q5Tkn6qScey2m/FD0qbjCTirdUks83kixaLGkmvVWr3fxHRLkhFNy9XJb3x+7+pXhJRc57Eqj/jm+3Ns2OOWXcUPRnqRguK1nxV3IChSXoT361yyeyap7eFx8C7S8KoSkrum1nKr7LNOLg60XF71X7kNIw3qNbW0l7k2BDHw6w5V7L9xfFD1dxVHClWr3a2+upcaAeErcpfhXZH97M6WU8NZvWddVpO2+ptm2GHSSW7Ir+RxttWm3babTbCJKJVievD8fuX7FsYSW1prwf6PyJdErT3q0u/b7ihBRLVABJA47gsGwPHaRhak5R9ltd24hZv5w4GriKe6S80czXNEw6sZuFthrFesNyIq3WCyqyVgWpjTKrJKRVWpgV6wEPLy8n3A339hC/4wv8AiNFuyITUsv5kSewqsE8haUsT7y+zMpFjmWEmFkpHsOai/wBv+OXwPE657fmj/TL78vgbNL6c+vH/AA7JKIMx4cliNa71eGHnH/L2n1bDqcLoRGhXvI6Bbw05bXcu5ttLwaBC1MjLGSdWvFFekt+jFOnJ7epZt/ziWyguCAAcqTb3GLEzwZVubceyMrXuNOK9ZqPH0n91Z++gBaVHZee9K2120XGPRXJyxGltxGrb3RSWUTVpE9WDlwV9+4EpJi1s64JPx/6KtCw9Ryh2T7dZel+ZPxHFOSm4um3qxfVHK/GwhQ9ZrWlJ7WqVK+tIXT29XVle3ZWV1ee4swparUGtW7rO06258QcfpV9x/wDJAKOba3qr7yOHPWja4150PZKcn7MfJNleHlFr7v5kv3CsHL0NfCnUX9HJO8q3XW/eeXUj2ywXOM4ukm5ri3eXceExPRk09qbXenRqzdGl6pfrD1jOsQksQwbaXqQ1IoWINYhRoTHZQsUmsUotAp6UZFeZbBMYjldhpjsQwhpj1mRRNFEUe75nf0345fA8OonuuZy/2345fA26X05up+HalKs26K5YqkqUdfu9HxeRc0FnXTzmeWHKOC45tvLK3UXLYt7pPyL4aQ/qwdddRy78ycY8ScdopbU4mHJ6s0s4t5XtTyavwYTUpZVqre7TfdWztNCCSKWrlhLV1Vkq1fKivRsKSbcqulFVnkv1ds0MbWYY2p+TtNuMqvNqrTey1wZKWj60NVtu2m32O66thbWY4rIUWrxsFypxerLNXV5Pb8H3EsLCUYqK2JUTQxRaqOjxT1ks9l7XXeWUNIGUtCcE0080VzwLalfC1udXXvLiLFCDw1d1meH5yaPqaRLhKprv2+dnujz3O/RLhHEX1XqvsezzNeceG7SyrJ5MaEM0uwySIEgiVkkQQyqnYEdYQHDTGJAcjqSsCIFRYicSpFsIgWQdnuOaP9N+OXwPBxjme75n/wBN+OXwN2l9OXqfh2mEGu/zFiRtVxy/jMOjYSjOcNRSzi45L1XFXcn1p7eJ1vPh0MTFppJW3nWSy4t7iWDja15U1k1wf/TRzsfCeG1iZWpQUUm6SlcXG3u9K+43Rg4KTu5O5PtSql1ZCFX9KldteKITxlsVt1eSulxZHQcNKEVlsV9bebK9HwPRUotxvhVNJ0sn1UE8NGLiKMXJ7ErfYiOlY7jDWWb+qtzdXn1GTS8aVSw21LWi1aVONtR9JbM7LZrWk4r6kGvxSVLyXmUpfLFerGW+SVLraIcn4dRlndzk7e/Or8iGEpVbVNR1YrrrNmiC1UlwyCLUhOSWbdbs8toosyadHX1cN/Wb/LFtedFIbrM8tIqEp7Urareo9pV8obwk/rP0Px7H4O/AWmxrBklug15ApZhTcqlKknTUV45veXNmbDkkl6WtJ0t2zqS2IubKSkZeUdH6TDlDivPcaIsGSYImnzbEydEXI6HOHQ+j0iXCXprv2+dnNOZ6OM3FpWOxIdkU7GpCSGUOwCgA4eY8xgce112i2OxoYpLRsthiNEETiNs8ll0jPWc2eUJRwKUb9KT9x5Sj3PNCC+TL70vgbtLGd3tzdRMbGhcqz9h+BW+Up6+tq7Y6vena97OworggnqxVukkrbexJHZU8vP3Rw5GPyi5pJxdJp7LtLcxx5UmslFyjwfrLqveu07Cw088iOLqxSb3tR2b5Ol5ip5N0eqcvC5XmoKOo061b3cLLvnKVKKVRSrK7fVe46MoxSt0kiMJNvKCri8nXUq942zybo4YflyrV1KVp5J7U7slh8pat1F5tyfW2b8acYq2lVqOze3S8wxpRira6tmbb2JLiKnlLjhifKv8AaxPlbL1Wa4Rm3bjBLhm3XasrL+iXBCp5LjhzMPlmqi07q9+dVZJ8qptPVzV0+F7TTpGCtfDdLbKPjFv4GjoVwXgKnkuOHK+cIa2tqO9u+rqrrZfWWPlpey/A6HQrgvATwVwQqeS44c2PK0VshXYkvcS+ev7Wbngx4ITwY8C1PJccMPz1/axfPX9rNUtVbg11wQqeS8eHmuc2kdJGM9VpxdPL6r/c870p9F0jR44kJQaXpJr9z5/jYLhJxe2LcX2o0Z4zft2aGcTFUq6bqH0z4EkNGFTy33CKxnwH0z4E0FFqeS44R6bqAnQE2zytxw47kkCmmZXMSZx9x07W0DPDFNCkbMcolhMUaQOdFc8ZIolOyZZ0Rja+WknvuZ+J/tY/en7z5wj6HzSy0SHbJ/mZs6fKZzc/VxEYf69ApIp0xayWH7bSf3FnL3V3gmUY0prEjKMdZKMotayTTbWefUjveZDpIo01WoL/ANkPJ38CENKxN+E+6cWWpa9OScXF2la201u7QizGwVNJO1TUk1xXbkyuePKDjbUlJqPCSb31vXgWTTapOutJfEjh4EYu9r4vN+IEeUHajH2sSC8HrPyQ8eX0uGnsev8A51l5axdZHFwYzVSz37aaa2NNbGWhdYWZVoz+0m12r3pWWYWFGOxbdr2t9rZUSxcPWcXfqy1vJqvMnZVjwcotKTje9bUEsSiKssRQ8VgsQli9sqxZElLIzzkUJkQsTZBKMjzXOjQ9XEWItk1n95fqj0VmLlvB6TAlFeslrR+8iZemzTmsnjXIakuJx5YjbzHh4zW84e89XtOzZKzNo2ka20vTN8TcW1TFJDIjMh5ywsQWeU7kkx6xGxlQMAAATPo3NhVouF2N+MmfOkj6TzfVaLhfcT8bZ1dL9T+nF1nxH7dJIaZGxo9F5a2MySxTJpGkxw1crq4xy4yaivNkdMx3CNr2oRz4SmovyZja1Mt3SgsUpc1dZXtrfXEq0vFkklH1pNRW+uLrsTCNyxg6U5+m6TKCioJSk9z9mKuX6LtLsLGUoqSeTVotlNXTD6Y5eiy9PF4a0fHUVmvWITFL5aQkreSWfcVa95p7c+4zaW7Sj7TSf3Vm/d5keT1UXD2JSh3J3HyaC/hrECFZUWQnRXNiEwE2IAKEyuTJSZCTCvn/ADi0HoceSXqy9OPY9q7nZzUey51aD0mFrrbDP8L2ni7PK1sdmUvY0M9+ENeiTpnSUjjYM6Z1cKWSZu0Z8UZx+VtgRtAbrhg4AAB5bsNARJFDQ0RGhCLcRJI+j8lx1cHDXCEf+KPmzes0u4+nYcaSXBJeGR3dL5mZef1nrGF2sSUipEkzueez8p5xguOLh+Ur+BPlN/RPti/CcTPyi9Z4cbavEWayeUZMel4KhhNK3bgrbbbucd7MeWUfhdpSrGwpdc4d0o374lt3i/cj+aX7LzM+n4ii8OTdJYitvdcZL4k+T5XFzf125/h2R8khCT6Vx0tPHm6k9SKw1UXtfpSz8B6HNxnLDapP6WC25N+ku6Wf4i7R8DVc289ebn2KkkvIWPgNuM4+tF798XlJfHuQpfBaBK1J8cSflLV+BrMODg4kLinCtaUk3d1J3TXeW9BJ+tN9kUor9Qk+1U4SljZTaUY3SUcnJ1trgmWaP6OLON7VHEV9Xoy9y8SzC0dRlKVu5at3wiqQYmBcoyunG+9NU0/LwFFr7CyFhZWJ2FkbJFCCx2RYEWVyLGVyCwrxI2mnvy7j51ylorwsWUHueXY9j8D6Mzy/PDQco4yX9kv/AJfvXgcvU4XjfDs6XPblXLzMWa46XUaMYWcEZTj6elMRK94suLAz64DctIiGI1swNCGVAMQBDhKmnwzPpXJnKEcbDU4vbtW9PemfNEjp8h8pPBnTfoyyfU+J0aGrsn+pc/UaXcx8e4fQwbMmj6VdGls9WJiXkTjRPAi2pPbFtrtaoli4akqfFS707Q1IGy0hyipZNX2k4ohEsAYgbI2YqmKxJmLTNMcJUurrZYiyItusLOXDScRtW6X6/wDfkaWs9rfeXYk+GuwsUXkNGIEOxNhZQAFgUVzK0WTKrMWUBmXT9GWJhyg/rKux7n4mlsqxZEmLhlHiXzfFw3GTi9qdPuIWdjnNgqOLrL6yt9qys5MUePnjtymHs4ZbsYlGgLFhgSmaoQAYKAAChgIAiSAAJ+Fh7fkOV4cOyJ2mAHs6Py8TV+k4DADe0pIEAEISZBgBJU0cyXHjt8ZABlh7XE967S+TADKUlrwvVXYiQAawpiQAVDQ0AAQxChgBJWAzPigBJ9M4eI5cf08u4wRADx8/qf29nT+YTYABiyf/2Q=="/>
          <p:cNvSpPr>
            <a:spLocks noChangeAspect="1" noChangeArrowheads="1"/>
          </p:cNvSpPr>
          <p:nvPr/>
        </p:nvSpPr>
        <p:spPr bwMode="auto">
          <a:xfrm>
            <a:off x="63500" y="-639763"/>
            <a:ext cx="1790700" cy="1343026"/>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2052" name="AutoShape 4" descr="data:image/jpeg;base64,/9j/4AAQSkZJRgABAQAAAQABAAD/2wCEAAkGBhIQEBUQEhQUFBUUFRQPFBUUFRQUFBQQFBQVFBUUFBQXHCYeFxkjGRQUHy8gIycpLCwsFR4xNTAqNSYrLCkBCQoKDgwOFw8PGikcHBwpKiksKSkpKSkpKSwsKSkpLCkpKSwpKSksKSkpKSkpKSkpKSwpKSwsKSwpLCwsKSwpKf/AABEIAMIBAwMBIgACEQEDEQH/xAAbAAACAwEBAQAAAAAAAAAAAAAAAQIDBAUGB//EAEAQAAICAAIFCAULAwQDAAAAAAABAhEDIQQSMUFRBQYTYXGBkaEiMlKxwRQVI0JTcoKi0eHwNGKSFiSy8TNjwv/EABkBAQEAAwEAAAAAAAAAAAAAAAABAgMEBf/EACURAQACAQMFAAIDAQAAAAAAAAABEQIDElEEEyExMkFxUmGBIv/aAAwDAQACEQMRAD8A+N0FAB0NZUOgAoBoAKhodAhoqHQ0FBRUOgBIdGSWY0hDoqGMEOigiSSEkSLDExpCSJIsMZNIlRFE0ZJJ0SoiSMkNIkiKGGKaJEEySKJokiCJoqJomiCZKLAmAWBFt5IKNvQrZQngo4+3Lq3wyUFGvoEHydF7eRvhloaRpejocNFGzJN8MyR1eSOTMPFUnOTjTSVVw6yhaIjv83eT4uEm19avJGzT053eWnV1IjHwoXN3A+0l+UkubeB9pL8p3PmyHAo+bfS2NJbNWm322dPbjhyd3LmXNXNvB9t+Qf6Wwt2LLwR08TQYNJRbuW/gl6z7tnawwdAjqNtv0XJN9UW68qE4Rwd3LlzP9KYf2r8EC5rQ+0fgv1OrhaFFwU7atXT2p8O0jDktuaVtLVbrftSV9e3wJsjg7uXLnrmnD7R+CH/pKH2r8F+p2Pmn+5h81P2mXZHCd3L+Tk/6Sj9o/BDjzQj9o/8AFfqdLH0GUValb2JcX/PcSw9Bk0nrbUn5WNscL3MuXPXNCH2kvBFkeaGH7cvCJo+SYjS1ZZytq90f5XiW4ejYjVqX7PehtjhO5lyyrmjhe1P8v6FkeauDxm/xfsaPkuL7Q/k2N7QqOE35cq482sBfVffJnktIwdScovc3HwZ7Hocbiee5X0KaxW39b0v54Ey/TZp5efMuYNF3yaQ/k8jC29UiSLPk8uALBlwFoSJJj6F8GHQvgy2lJJkkyKhLgFS4MtwtJ2BXrvgwFm2XLiJoFsH/ADI0togiSW0Ir+MFs7zKGM+ya/mRdBZIob7O4vRLJNHpebkfopff+CPORPT83F9E/vv3I2aftz6vy6Mk9yvyF0DfrPuWS8drNGqSUTe5GOGhrWbaW5RVeql+rtjnojakrpSkpbN2Wsu+vM16oRaurzW0Fq44EbulfYGBH0pS61Fdkf3bJrFWtq76uuosUQFQUS1QUQKOhbnrPYlUe1+s33UvEgsF0sOstl8Y7l21karV1vq+4jHFTdZrNpXsdcAWpw9GqbedUkrbfFv4FsMKm+vPv3ltC1laW9ptd1X7wWjqjom0FAV0cnl/AyjPhcX2PNe47NGblLA1sKS6tZdqzJMeGWM1LytEkgRI0ugJD1QTHrFDSBAmMBghpgLUxDAWvh5aSyIqV9fkOWXgR8zRLqhZF9w6yEnlw+Am8kVgH/NzNCM2te8vshKxHqebP/h/FL4Hkmz1vNb/AMH45fA26f059b5dlFGj6Q5Tkn6qScey2m/FD0qbjCTirdUks83kixaLGkmvVWr3fxHRLkhFNy9XJb3x+7+pXhJRc57Eqj/jm+3Ns2OOWXcUPRnqRguK1nxV3IChSXoT361yyeyap7eFx8C7S8KoSkrum1nKr7LNOLg60XF71X7kNIw3qNbW0l7k2BDHw6w5V7L9xfFD1dxVHClWr3a2+upcaAeErcpfhXZH97M6WU8NZvWddVpO2+ptm2GHSSW7Ir+RxttWm3babTbCJKJVievD8fuX7FsYSW1prwf6PyJdErT3q0u/b7ihBRLVABJA47gsGwPHaRhak5R9ltd24hZv5w4GriKe6S80czXNEw6sZuFthrFesNyIq3WCyqyVgWpjTKrJKRVWpgV6wEPLy8n3A339hC/4wv8AiNFuyITUsv5kSewqsE8haUsT7y+zMpFjmWEmFkpHsOai/wBv+OXwPE657fmj/TL78vgbNL6c+vH/AA7JKIMx4cliNa71eGHnH/L2n1bDqcLoRGhXvI6Bbw05bXcu5ttLwaBC1MjLGSdWvFFekt+jFOnJ7epZt/ziWyguCAAcqTb3GLEzwZVubceyMrXuNOK9ZqPH0n91Z++gBaVHZee9K2120XGPRXJyxGltxGrb3RSWUTVpE9WDlwV9+4EpJi1s64JPx/6KtCw9Ryh2T7dZel+ZPxHFOSm4um3qxfVHK/GwhQ9ZrWlJ7WqVK+tIXT29XVle3ZWV1ee4swparUGtW7rO06258QcfpV9x/wDJAKOba3qr7yOHPWja4150PZKcn7MfJNleHlFr7v5kv3CsHL0NfCnUX9HJO8q3XW/eeXUj2ywXOM4ukm5ri3eXceExPRk09qbXenRqzdGl6pfrD1jOsQksQwbaXqQ1IoWINYhRoTHZQsUmsUotAp6UZFeZbBMYjldhpjsQwhpj1mRRNFEUe75nf0345fA8OonuuZy/2345fA26X05up+HalKs26K5YqkqUdfu9HxeRc0FnXTzmeWHKOC45tvLK3UXLYt7pPyL4aQ/qwdddRy78ycY8ScdopbU4mHJ6s0s4t5XtTyavwYTUpZVqre7TfdWztNCCSKWrlhLV1Vkq1fKivRsKSbcqulFVnkv1ds0MbWYY2p+TtNuMqvNqrTey1wZKWj60NVtu2m32O66thbWY4rIUWrxsFypxerLNXV5Pb8H3EsLCUYqK2JUTQxRaqOjxT1ks9l7XXeWUNIGUtCcE0080VzwLalfC1udXXvLiLFCDw1d1meH5yaPqaRLhKprv2+dnujz3O/RLhHEX1XqvsezzNeceG7SyrJ5MaEM0uwySIEgiVkkQQyqnYEdYQHDTGJAcjqSsCIFRYicSpFsIgWQdnuOaP9N+OXwPBxjme75n/wBN+OXwN2l9OXqfh2mEGu/zFiRtVxy/jMOjYSjOcNRSzi45L1XFXcn1p7eJ1vPh0MTFppJW3nWSy4t7iWDja15U1k1wf/TRzsfCeG1iZWpQUUm6SlcXG3u9K+43Rg4KTu5O5PtSql1ZCFX9KldteKITxlsVt1eSulxZHQcNKEVlsV9bebK9HwPRUotxvhVNJ0sn1UE8NGLiKMXJ7ErfYiOlY7jDWWb+qtzdXn1GTS8aVSw21LWi1aVONtR9JbM7LZrWk4r6kGvxSVLyXmUpfLFerGW+SVLraIcn4dRlndzk7e/Or8iGEpVbVNR1YrrrNmiC1UlwyCLUhOSWbdbs8toosyadHX1cN/Wb/LFtedFIbrM8tIqEp7Urareo9pV8obwk/rP0Px7H4O/AWmxrBklug15ApZhTcqlKknTUV45veXNmbDkkl6WtJ0t2zqS2IubKSkZeUdH6TDlDivPcaIsGSYImnzbEydEXI6HOHQ+j0iXCXprv2+dnNOZ6OM3FpWOxIdkU7GpCSGUOwCgA4eY8xgce112i2OxoYpLRsthiNEETiNs8ll0jPWc2eUJRwKUb9KT9x5Sj3PNCC+TL70vgbtLGd3tzdRMbGhcqz9h+BW+Up6+tq7Y6vena97OworggnqxVukkrbexJHZU8vP3Rw5GPyi5pJxdJp7LtLcxx5UmslFyjwfrLqveu07Cw088iOLqxSb3tR2b5Ol5ip5N0eqcvC5XmoKOo061b3cLLvnKVKKVRSrK7fVe46MoxSt0kiMJNvKCri8nXUq942zybo4YflyrV1KVp5J7U7slh8pat1F5tyfW2b8acYq2lVqOze3S8wxpRira6tmbb2JLiKnlLjhifKv8AaxPlbL1Wa4Rm3bjBLhm3XasrL+iXBCp5LjhzMPlmqi07q9+dVZJ8qptPVzV0+F7TTpGCtfDdLbKPjFv4GjoVwXgKnkuOHK+cIa2tqO9u+rqrrZfWWPlpey/A6HQrgvATwVwQqeS44c2PK0VshXYkvcS+ev7Wbngx4ITwY8C1PJccMPz1/axfPX9rNUtVbg11wQqeS8eHmuc2kdJGM9VpxdPL6r/c870p9F0jR44kJQaXpJr9z5/jYLhJxe2LcX2o0Z4zft2aGcTFUq6bqH0z4EkNGFTy33CKxnwH0z4E0FFqeS44R6bqAnQE2zytxw47kkCmmZXMSZx9x07W0DPDFNCkbMcolhMUaQOdFc8ZIolOyZZ0Rja+WknvuZ+J/tY/en7z5wj6HzSy0SHbJ/mZs6fKZzc/VxEYf69ApIp0xayWH7bSf3FnL3V3gmUY0prEjKMdZKMotayTTbWefUjveZDpIo01WoL/ANkPJ38CENKxN+E+6cWWpa9OScXF2la201u7QizGwVNJO1TUk1xXbkyuePKDjbUlJqPCSb31vXgWTTapOutJfEjh4EYu9r4vN+IEeUHajH2sSC8HrPyQ8eX0uGnsev8A51l5axdZHFwYzVSz37aaa2NNbGWhdYWZVoz+0m12r3pWWYWFGOxbdr2t9rZUSxcPWcXfqy1vJqvMnZVjwcotKTje9bUEsSiKssRQ8VgsQli9sqxZElLIzzkUJkQsTZBKMjzXOjQ9XEWItk1n95fqj0VmLlvB6TAlFeslrR+8iZemzTmsnjXIakuJx5YjbzHh4zW84e89XtOzZKzNo2ka20vTN8TcW1TFJDIjMh5ywsQWeU7kkx6xGxlQMAAATPo3NhVouF2N+MmfOkj6TzfVaLhfcT8bZ1dL9T+nF1nxH7dJIaZGxo9F5a2MySxTJpGkxw1crq4xy4yaivNkdMx3CNr2oRz4SmovyZja1Mt3SgsUpc1dZXtrfXEq0vFkklH1pNRW+uLrsTCNyxg6U5+m6TKCioJSk9z9mKuX6LtLsLGUoqSeTVotlNXTD6Y5eiy9PF4a0fHUVmvWITFL5aQkreSWfcVa95p7c+4zaW7Sj7TSf3Vm/d5keT1UXD2JSh3J3HyaC/hrECFZUWQnRXNiEwE2IAKEyuTJSZCTCvn/ADi0HoceSXqy9OPY9q7nZzUey51aD0mFrrbDP8L2ni7PK1sdmUvY0M9+ENeiTpnSUjjYM6Z1cKWSZu0Z8UZx+VtgRtAbrhg4AAB5bsNARJFDQ0RGhCLcRJI+j8lx1cHDXCEf+KPmzes0u4+nYcaSXBJeGR3dL5mZef1nrGF2sSUipEkzueez8p5xguOLh+Ur+BPlN/RPti/CcTPyi9Z4cbavEWayeUZMel4KhhNK3bgrbbbucd7MeWUfhdpSrGwpdc4d0o374lt3i/cj+aX7LzM+n4ii8OTdJYitvdcZL4k+T5XFzf125/h2R8khCT6Vx0tPHm6k9SKw1UXtfpSz8B6HNxnLDapP6WC25N+ku6Wf4i7R8DVc289ebn2KkkvIWPgNuM4+tF798XlJfHuQpfBaBK1J8cSflLV+BrMODg4kLinCtaUk3d1J3TXeW9BJ+tN9kUor9Qk+1U4SljZTaUY3SUcnJ1trgmWaP6OLON7VHEV9Xoy9y8SzC0dRlKVu5at3wiqQYmBcoyunG+9NU0/LwFFr7CyFhZWJ2FkbJFCCx2RYEWVyLGVyCwrxI2mnvy7j51ylorwsWUHueXY9j8D6Mzy/PDQco4yX9kv/AJfvXgcvU4XjfDs6XPblXLzMWa46XUaMYWcEZTj6elMRK94suLAz64DctIiGI1swNCGVAMQBDhKmnwzPpXJnKEcbDU4vbtW9PemfNEjp8h8pPBnTfoyyfU+J0aGrsn+pc/UaXcx8e4fQwbMmj6VdGls9WJiXkTjRPAi2pPbFtrtaoli4akqfFS707Q1IGy0hyipZNX2k4ohEsAYgbI2YqmKxJmLTNMcJUurrZYiyItusLOXDScRtW6X6/wDfkaWs9rfeXYk+GuwsUXkNGIEOxNhZQAFgUVzK0WTKrMWUBmXT9GWJhyg/rKux7n4mlsqxZEmLhlHiXzfFw3GTi9qdPuIWdjnNgqOLrL6yt9qys5MUePnjtymHs4ZbsYlGgLFhgSmaoQAYKAAChgIAiSAAJ+Fh7fkOV4cOyJ2mAHs6Py8TV+k4DADe0pIEAEISZBgBJU0cyXHjt8ZABlh7XE967S+TADKUlrwvVXYiQAawpiQAVDQ0AAQxChgBJWAzPigBJ9M4eI5cf08u4wRADx8/qf29nT+YTYABiyf/2Q=="/>
          <p:cNvSpPr>
            <a:spLocks noChangeAspect="1" noChangeArrowheads="1"/>
          </p:cNvSpPr>
          <p:nvPr/>
        </p:nvSpPr>
        <p:spPr bwMode="auto">
          <a:xfrm>
            <a:off x="63500" y="-639763"/>
            <a:ext cx="1790700" cy="1343026"/>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053" name="Picture 5"/>
          <p:cNvPicPr>
            <a:picLocks noChangeAspect="1" noChangeArrowheads="1"/>
          </p:cNvPicPr>
          <p:nvPr/>
        </p:nvPicPr>
        <p:blipFill>
          <a:blip r:embed="rId4" cstate="print"/>
          <a:srcRect/>
          <a:stretch>
            <a:fillRect/>
          </a:stretch>
        </p:blipFill>
        <p:spPr bwMode="auto">
          <a:xfrm>
            <a:off x="1880239" y="2505074"/>
            <a:ext cx="3925250" cy="29401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p:cNvSpPr>
            <a:spLocks noGrp="1"/>
          </p:cNvSpPr>
          <p:nvPr>
            <p:ph type="title"/>
          </p:nvPr>
        </p:nvSpPr>
        <p:spPr>
          <a:xfrm>
            <a:off x="1357313" y="228600"/>
            <a:ext cx="7478712" cy="758825"/>
          </a:xfrm>
        </p:spPr>
        <p:txBody>
          <a:bodyPr/>
          <a:lstStyle/>
          <a:p>
            <a:pPr eaLnBrk="1" hangingPunct="1"/>
            <a:r>
              <a:rPr lang="sl-SI" sz="3600" dirty="0" smtClean="0"/>
              <a:t>TEMATSKI SKLOP</a:t>
            </a:r>
            <a:endParaRPr lang="sl-SI" sz="3600" b="1" dirty="0" smtClean="0">
              <a:solidFill>
                <a:srgbClr val="BA230F"/>
              </a:solidFill>
            </a:endParaRPr>
          </a:p>
        </p:txBody>
      </p:sp>
      <p:sp>
        <p:nvSpPr>
          <p:cNvPr id="3" name="Ograda vsebine 2"/>
          <p:cNvSpPr>
            <a:spLocks noGrp="1"/>
          </p:cNvSpPr>
          <p:nvPr>
            <p:ph sz="quarter" idx="1"/>
          </p:nvPr>
        </p:nvSpPr>
        <p:spPr>
          <a:xfrm>
            <a:off x="428625" y="1714500"/>
            <a:ext cx="8377238" cy="4384675"/>
          </a:xfrm>
        </p:spPr>
        <p:txBody>
          <a:bodyPr/>
          <a:lstStyle/>
          <a:p>
            <a:r>
              <a:rPr lang="sl-SI" sz="2400" b="1" dirty="0" err="1" smtClean="0"/>
              <a:t>The</a:t>
            </a:r>
            <a:r>
              <a:rPr lang="sl-SI" sz="2400" b="1" dirty="0" smtClean="0"/>
              <a:t> </a:t>
            </a:r>
            <a:r>
              <a:rPr lang="sl-SI" sz="2400" b="1" dirty="0" err="1" smtClean="0"/>
              <a:t>Weather</a:t>
            </a:r>
            <a:r>
              <a:rPr lang="sl-SI" sz="2400" b="1" dirty="0" smtClean="0"/>
              <a:t> </a:t>
            </a:r>
            <a:r>
              <a:rPr lang="sl-SI" sz="2400" b="1" dirty="0" err="1" smtClean="0"/>
              <a:t>of</a:t>
            </a:r>
            <a:r>
              <a:rPr lang="sl-SI" sz="2400" b="1" dirty="0" smtClean="0"/>
              <a:t> </a:t>
            </a:r>
            <a:r>
              <a:rPr lang="sl-SI" sz="2400" b="1" dirty="0" err="1" smtClean="0"/>
              <a:t>Great</a:t>
            </a:r>
            <a:r>
              <a:rPr lang="sl-SI" sz="2400" b="1" dirty="0" smtClean="0"/>
              <a:t> </a:t>
            </a:r>
            <a:r>
              <a:rPr lang="sl-SI" sz="2400" b="1" dirty="0" err="1" smtClean="0"/>
              <a:t>Britain</a:t>
            </a:r>
            <a:endParaRPr lang="sl-SI" sz="2400" dirty="0" smtClean="0"/>
          </a:p>
          <a:p>
            <a:r>
              <a:rPr lang="sl-SI" sz="2400" b="1" dirty="0" smtClean="0"/>
              <a:t>Vreme in geografske značilnosti Velike Britanije</a:t>
            </a:r>
            <a:endParaRPr lang="sl-SI" sz="2400" dirty="0" smtClean="0"/>
          </a:p>
          <a:p>
            <a:pPr eaLnBrk="1" hangingPunct="1">
              <a:buFont typeface="Wingdings 2" pitchFamily="18" charset="2"/>
              <a:buNone/>
              <a:defRPr/>
            </a:pPr>
            <a:endParaRPr lang="sl-SI" sz="2400" dirty="0" smtClean="0">
              <a:solidFill>
                <a:schemeClr val="bg2">
                  <a:lumMod val="50000"/>
                </a:schemeClr>
              </a:solidFill>
            </a:endParaRPr>
          </a:p>
        </p:txBody>
      </p:sp>
      <p:pic>
        <p:nvPicPr>
          <p:cNvPr id="21508" name="Slika 14" descr="esic_logo_transp300 copy.gif"/>
          <p:cNvPicPr>
            <a:picLocks noChangeAspect="1"/>
          </p:cNvPicPr>
          <p:nvPr/>
        </p:nvPicPr>
        <p:blipFill>
          <a:blip r:embed="rId2" cstate="print"/>
          <a:srcRect/>
          <a:stretch>
            <a:fillRect/>
          </a:stretch>
        </p:blipFill>
        <p:spPr bwMode="auto">
          <a:xfrm>
            <a:off x="214313" y="357188"/>
            <a:ext cx="1500187" cy="1025525"/>
          </a:xfrm>
          <a:prstGeom prst="rect">
            <a:avLst/>
          </a:prstGeom>
          <a:noFill/>
          <a:ln w="9525">
            <a:noFill/>
            <a:miter lim="800000"/>
            <a:headEnd/>
            <a:tailEnd/>
          </a:ln>
        </p:spPr>
      </p:pic>
      <p:pic>
        <p:nvPicPr>
          <p:cNvPr id="21509" name="Picture 2" descr="Certifikacijski znak SIQ KzP-012gif"/>
          <p:cNvPicPr>
            <a:picLocks noChangeAspect="1" noChangeArrowheads="1"/>
          </p:cNvPicPr>
          <p:nvPr/>
        </p:nvPicPr>
        <p:blipFill>
          <a:blip r:embed="rId3" cstate="print"/>
          <a:srcRect/>
          <a:stretch>
            <a:fillRect/>
          </a:stretch>
        </p:blipFill>
        <p:spPr bwMode="auto">
          <a:xfrm>
            <a:off x="8001000" y="5429250"/>
            <a:ext cx="915988" cy="102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p:cNvSpPr>
            <a:spLocks noGrp="1"/>
          </p:cNvSpPr>
          <p:nvPr>
            <p:ph type="title"/>
          </p:nvPr>
        </p:nvSpPr>
        <p:spPr/>
        <p:txBody>
          <a:bodyPr/>
          <a:lstStyle/>
          <a:p>
            <a:pPr eaLnBrk="1" hangingPunct="1"/>
            <a:r>
              <a:rPr lang="sl-SI" dirty="0" smtClean="0"/>
              <a:t>SKUPNI CILJ</a:t>
            </a:r>
            <a:r>
              <a:rPr lang="sl-SI" b="1" dirty="0" smtClean="0">
                <a:solidFill>
                  <a:srgbClr val="BA230F"/>
                </a:solidFill>
              </a:rPr>
              <a:t> </a:t>
            </a:r>
            <a:endParaRPr lang="sl-SI" b="1" dirty="0" smtClean="0">
              <a:solidFill>
                <a:srgbClr val="BA230F"/>
              </a:solidFill>
              <a:latin typeface="Arial" pitchFamily="34" charset="0"/>
            </a:endParaRPr>
          </a:p>
        </p:txBody>
      </p:sp>
      <p:sp>
        <p:nvSpPr>
          <p:cNvPr id="15363" name="Ograda vsebine 2"/>
          <p:cNvSpPr>
            <a:spLocks noGrp="1"/>
          </p:cNvSpPr>
          <p:nvPr>
            <p:ph sz="quarter" idx="1"/>
          </p:nvPr>
        </p:nvSpPr>
        <p:spPr>
          <a:xfrm>
            <a:off x="642938" y="1571625"/>
            <a:ext cx="8091487" cy="4313238"/>
          </a:xfrm>
        </p:spPr>
        <p:txBody>
          <a:bodyPr/>
          <a:lstStyle/>
          <a:p>
            <a:r>
              <a:rPr lang="sl-SI" sz="2600" b="1" dirty="0" smtClean="0"/>
              <a:t>Z </a:t>
            </a:r>
            <a:r>
              <a:rPr lang="sl-SI" sz="2600" b="1" dirty="0" err="1" smtClean="0"/>
              <a:t>medpredmetno</a:t>
            </a:r>
            <a:r>
              <a:rPr lang="sl-SI" sz="2600" b="1" dirty="0" smtClean="0"/>
              <a:t> povezavo pri dijakih razvijamo strokovno pismenost v angleškem jeziku ob izbranih vsebinah.</a:t>
            </a:r>
            <a:endParaRPr lang="sl-SI" sz="2600" dirty="0" smtClean="0"/>
          </a:p>
          <a:p>
            <a:r>
              <a:rPr lang="sl-SI" sz="2600" b="1" dirty="0" smtClean="0"/>
              <a:t>Dijaki razumejo vremensko napoved v angleškem jeziku in jo upoštevajo v konkretni situaciji. Glede na</a:t>
            </a:r>
            <a:r>
              <a:rPr lang="sl-SI" sz="2600" dirty="0" smtClean="0"/>
              <a:t> </a:t>
            </a:r>
            <a:r>
              <a:rPr lang="sl-SI" sz="2600" b="1" dirty="0" smtClean="0"/>
              <a:t>geografske značilnosti GB iz že pridobljenega znanja in vremensko napoved sklepajo, kako bi se oblekli in obuli, če bi obiskali GB. Zavedajo se pomena določitve smeri neba, če se znajdejo na neznanem terenu v naravi. Na podlagi pridobljenih znanj sklepajo kakšno bo vreme v naslednjih dneh glede na veter, ki trenutno piha.</a:t>
            </a:r>
            <a:endParaRPr lang="sl-SI" sz="2600" dirty="0" smtClean="0"/>
          </a:p>
          <a:p>
            <a:pPr eaLnBrk="1" hangingPunct="1">
              <a:buFont typeface="Wingdings 2" pitchFamily="18" charset="2"/>
              <a:buNone/>
            </a:pPr>
            <a:endParaRPr lang="sl-SI" dirty="0" smtClean="0">
              <a:latin typeface="Arial" pitchFamily="34" charset="0"/>
            </a:endParaRPr>
          </a:p>
        </p:txBody>
      </p:sp>
      <p:pic>
        <p:nvPicPr>
          <p:cNvPr id="15364" name="Slika 14" descr="esic_logo_transp300 copy.gif"/>
          <p:cNvPicPr>
            <a:picLocks noChangeAspect="1"/>
          </p:cNvPicPr>
          <p:nvPr/>
        </p:nvPicPr>
        <p:blipFill>
          <a:blip r:embed="rId2" cstate="print"/>
          <a:srcRect/>
          <a:stretch>
            <a:fillRect/>
          </a:stretch>
        </p:blipFill>
        <p:spPr bwMode="auto">
          <a:xfrm>
            <a:off x="571500" y="357188"/>
            <a:ext cx="1500188" cy="1025525"/>
          </a:xfrm>
          <a:prstGeom prst="rect">
            <a:avLst/>
          </a:prstGeom>
          <a:noFill/>
          <a:ln w="9525">
            <a:noFill/>
            <a:miter lim="800000"/>
            <a:headEnd/>
            <a:tailEnd/>
          </a:ln>
        </p:spPr>
      </p:pic>
      <p:pic>
        <p:nvPicPr>
          <p:cNvPr id="15365" name="Picture 2" descr="Certifikacijski znak SIQ KzP-012gif"/>
          <p:cNvPicPr>
            <a:picLocks noChangeAspect="1" noChangeArrowheads="1"/>
          </p:cNvPicPr>
          <p:nvPr/>
        </p:nvPicPr>
        <p:blipFill>
          <a:blip r:embed="rId3" cstate="print"/>
          <a:srcRect/>
          <a:stretch>
            <a:fillRect/>
          </a:stretch>
        </p:blipFill>
        <p:spPr bwMode="auto">
          <a:xfrm>
            <a:off x="7858125" y="5500688"/>
            <a:ext cx="915988"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a:xfrm>
            <a:off x="1143000" y="228600"/>
            <a:ext cx="7693025" cy="758825"/>
          </a:xfrm>
        </p:spPr>
        <p:txBody>
          <a:bodyPr/>
          <a:lstStyle/>
          <a:p>
            <a:pPr eaLnBrk="1" hangingPunct="1"/>
            <a:r>
              <a:rPr lang="sl-SI" sz="3600" b="1" dirty="0" smtClean="0"/>
              <a:t>POSAMIČNI CILJI</a:t>
            </a:r>
            <a:endParaRPr lang="sl-SI" sz="3600" b="1" dirty="0" smtClean="0">
              <a:solidFill>
                <a:srgbClr val="BA230F"/>
              </a:solidFill>
            </a:endParaRPr>
          </a:p>
        </p:txBody>
      </p:sp>
      <p:pic>
        <p:nvPicPr>
          <p:cNvPr id="33796" name="Slika 14" descr="esic_logo_transp300 copy.gif"/>
          <p:cNvPicPr>
            <a:picLocks noChangeAspect="1"/>
          </p:cNvPicPr>
          <p:nvPr/>
        </p:nvPicPr>
        <p:blipFill>
          <a:blip r:embed="rId2" cstate="print"/>
          <a:srcRect/>
          <a:stretch>
            <a:fillRect/>
          </a:stretch>
        </p:blipFill>
        <p:spPr bwMode="auto">
          <a:xfrm>
            <a:off x="142875" y="357188"/>
            <a:ext cx="1500188" cy="1025525"/>
          </a:xfrm>
          <a:prstGeom prst="rect">
            <a:avLst/>
          </a:prstGeom>
          <a:noFill/>
          <a:ln w="9525">
            <a:noFill/>
            <a:miter lim="800000"/>
            <a:headEnd/>
            <a:tailEnd/>
          </a:ln>
        </p:spPr>
      </p:pic>
      <p:pic>
        <p:nvPicPr>
          <p:cNvPr id="33797" name="Picture 2" descr="Certifikacijski znak SIQ KzP-012gif"/>
          <p:cNvPicPr>
            <a:picLocks noChangeAspect="1" noChangeArrowheads="1"/>
          </p:cNvPicPr>
          <p:nvPr/>
        </p:nvPicPr>
        <p:blipFill>
          <a:blip r:embed="rId3" cstate="print"/>
          <a:srcRect/>
          <a:stretch>
            <a:fillRect/>
          </a:stretch>
        </p:blipFill>
        <p:spPr bwMode="auto">
          <a:xfrm>
            <a:off x="7929563" y="5643563"/>
            <a:ext cx="915987" cy="1028700"/>
          </a:xfrm>
          <a:prstGeom prst="rect">
            <a:avLst/>
          </a:prstGeom>
          <a:noFill/>
          <a:ln w="9525">
            <a:noFill/>
            <a:miter lim="800000"/>
            <a:headEnd/>
            <a:tailEnd/>
          </a:ln>
        </p:spPr>
      </p:pic>
      <p:sp>
        <p:nvSpPr>
          <p:cNvPr id="8" name="Pravokotnik 7"/>
          <p:cNvSpPr/>
          <p:nvPr/>
        </p:nvSpPr>
        <p:spPr>
          <a:xfrm>
            <a:off x="611560" y="1556792"/>
            <a:ext cx="7344816" cy="4401205"/>
          </a:xfrm>
          <a:prstGeom prst="rect">
            <a:avLst/>
          </a:prstGeom>
        </p:spPr>
        <p:txBody>
          <a:bodyPr wrap="square">
            <a:spAutoFit/>
          </a:bodyPr>
          <a:lstStyle/>
          <a:p>
            <a:pPr>
              <a:buNone/>
            </a:pPr>
            <a:r>
              <a:rPr lang="sl-SI" sz="2800" b="1" dirty="0" smtClean="0"/>
              <a:t>ANGLEŠČINA: </a:t>
            </a:r>
          </a:p>
          <a:p>
            <a:pPr>
              <a:buFont typeface="Arial" pitchFamily="34" charset="0"/>
              <a:buChar char="•"/>
            </a:pPr>
            <a:r>
              <a:rPr lang="sl-SI" sz="2800" b="1" dirty="0" smtClean="0"/>
              <a:t>Dijaki ponovijo razliko med pojmoma: UK in VB</a:t>
            </a:r>
            <a:endParaRPr lang="sl-SI" sz="2800" dirty="0" smtClean="0"/>
          </a:p>
          <a:p>
            <a:pPr>
              <a:buFont typeface="Arial" pitchFamily="34" charset="0"/>
              <a:buChar char="•"/>
            </a:pPr>
            <a:r>
              <a:rPr lang="sl-SI" sz="2800" b="1" dirty="0" smtClean="0"/>
              <a:t>Dijaki se seznanijo in osvojijo strani neba ter imena za vetrove</a:t>
            </a:r>
            <a:endParaRPr lang="sl-SI" sz="2800" dirty="0" smtClean="0"/>
          </a:p>
          <a:p>
            <a:pPr>
              <a:buFont typeface="Arial" pitchFamily="34" charset="0"/>
              <a:buChar char="•"/>
            </a:pPr>
            <a:r>
              <a:rPr lang="sl-SI" sz="2800" b="1" dirty="0" smtClean="0"/>
              <a:t>Dijaki se seznanijo z besedami za opisovanje vremena in izpolnijo razpredelnico</a:t>
            </a:r>
            <a:r>
              <a:rPr lang="sl-SI" sz="2800" dirty="0" smtClean="0"/>
              <a:t> </a:t>
            </a:r>
            <a:r>
              <a:rPr lang="sl-SI" sz="2800" b="1" dirty="0" smtClean="0"/>
              <a:t>v knjigi       </a:t>
            </a:r>
            <a:endParaRPr lang="sl-SI" sz="2800" dirty="0" smtClean="0"/>
          </a:p>
          <a:p>
            <a:pPr>
              <a:buFont typeface="Arial" pitchFamily="34" charset="0"/>
              <a:buChar char="•"/>
            </a:pPr>
            <a:r>
              <a:rPr lang="sl-SI" sz="2800" b="1" dirty="0" smtClean="0"/>
              <a:t>Dijaki znajo povedati kakšno bo vreme in kateri veter bo pihal, in kje (DL)</a:t>
            </a:r>
            <a:endParaRPr lang="sl-SI" sz="2800" dirty="0"/>
          </a:p>
        </p:txBody>
      </p:sp>
      <p:pic>
        <p:nvPicPr>
          <p:cNvPr id="1026" name="Picture 2"/>
          <p:cNvPicPr>
            <a:picLocks noGrp="1" noChangeAspect="1" noChangeArrowheads="1"/>
          </p:cNvPicPr>
          <p:nvPr>
            <p:ph sz="quarter" idx="1"/>
          </p:nvPr>
        </p:nvPicPr>
        <p:blipFill>
          <a:blip r:embed="rId4" cstate="print"/>
          <a:srcRect/>
          <a:stretch>
            <a:fillRect/>
          </a:stretch>
        </p:blipFill>
        <p:spPr bwMode="auto">
          <a:xfrm>
            <a:off x="6780245" y="3447002"/>
            <a:ext cx="1896211" cy="1422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p:cNvSpPr>
            <a:spLocks noGrp="1"/>
          </p:cNvSpPr>
          <p:nvPr>
            <p:ph type="title"/>
          </p:nvPr>
        </p:nvSpPr>
        <p:spPr>
          <a:xfrm>
            <a:off x="1143000" y="228600"/>
            <a:ext cx="7693025" cy="758825"/>
          </a:xfrm>
        </p:spPr>
        <p:txBody>
          <a:bodyPr/>
          <a:lstStyle/>
          <a:p>
            <a:pPr eaLnBrk="1" hangingPunct="1"/>
            <a:r>
              <a:rPr lang="sl-SI" sz="3600" dirty="0" smtClean="0"/>
              <a:t>GEOGRAFIJA</a:t>
            </a:r>
            <a:endParaRPr lang="sl-SI" sz="3600" b="1" dirty="0" smtClean="0">
              <a:solidFill>
                <a:srgbClr val="BA230F"/>
              </a:solidFill>
            </a:endParaRPr>
          </a:p>
        </p:txBody>
      </p:sp>
      <p:sp>
        <p:nvSpPr>
          <p:cNvPr id="33795" name="Ograda vsebine 2"/>
          <p:cNvSpPr>
            <a:spLocks noGrp="1"/>
          </p:cNvSpPr>
          <p:nvPr>
            <p:ph sz="quarter" idx="1"/>
          </p:nvPr>
        </p:nvSpPr>
        <p:spPr>
          <a:xfrm>
            <a:off x="301625" y="1714500"/>
            <a:ext cx="8504238" cy="4384675"/>
          </a:xfrm>
        </p:spPr>
        <p:txBody>
          <a:bodyPr/>
          <a:lstStyle/>
          <a:p>
            <a:pPr eaLnBrk="1" hangingPunct="1">
              <a:buFont typeface="Wingdings 2" pitchFamily="18" charset="2"/>
              <a:buNone/>
            </a:pPr>
            <a:endParaRPr lang="sl-SI" sz="2400" smtClean="0"/>
          </a:p>
          <a:p>
            <a:pPr eaLnBrk="1" hangingPunct="1">
              <a:buFont typeface="Wingdings 2" pitchFamily="18" charset="2"/>
              <a:buNone/>
            </a:pPr>
            <a:endParaRPr lang="sl-SI" smtClean="0"/>
          </a:p>
        </p:txBody>
      </p:sp>
      <p:pic>
        <p:nvPicPr>
          <p:cNvPr id="33796" name="Slika 14" descr="esic_logo_transp300 copy.gif"/>
          <p:cNvPicPr>
            <a:picLocks noChangeAspect="1"/>
          </p:cNvPicPr>
          <p:nvPr/>
        </p:nvPicPr>
        <p:blipFill>
          <a:blip r:embed="rId2" cstate="print"/>
          <a:srcRect/>
          <a:stretch>
            <a:fillRect/>
          </a:stretch>
        </p:blipFill>
        <p:spPr bwMode="auto">
          <a:xfrm>
            <a:off x="142875" y="357188"/>
            <a:ext cx="1500188" cy="1025525"/>
          </a:xfrm>
          <a:prstGeom prst="rect">
            <a:avLst/>
          </a:prstGeom>
          <a:noFill/>
          <a:ln w="9525">
            <a:noFill/>
            <a:miter lim="800000"/>
            <a:headEnd/>
            <a:tailEnd/>
          </a:ln>
        </p:spPr>
      </p:pic>
      <p:pic>
        <p:nvPicPr>
          <p:cNvPr id="33797" name="Picture 2" descr="Certifikacijski znak SIQ KzP-012gif"/>
          <p:cNvPicPr>
            <a:picLocks noChangeAspect="1" noChangeArrowheads="1"/>
          </p:cNvPicPr>
          <p:nvPr/>
        </p:nvPicPr>
        <p:blipFill>
          <a:blip r:embed="rId3" cstate="print"/>
          <a:srcRect/>
          <a:stretch>
            <a:fillRect/>
          </a:stretch>
        </p:blipFill>
        <p:spPr bwMode="auto">
          <a:xfrm>
            <a:off x="7929563" y="5643563"/>
            <a:ext cx="915987" cy="1028700"/>
          </a:xfrm>
          <a:prstGeom prst="rect">
            <a:avLst/>
          </a:prstGeom>
          <a:noFill/>
          <a:ln w="9525">
            <a:noFill/>
            <a:miter lim="800000"/>
            <a:headEnd/>
            <a:tailEnd/>
          </a:ln>
        </p:spPr>
      </p:pic>
      <p:sp>
        <p:nvSpPr>
          <p:cNvPr id="7" name="Pravokotnik 6"/>
          <p:cNvSpPr/>
          <p:nvPr/>
        </p:nvSpPr>
        <p:spPr>
          <a:xfrm>
            <a:off x="395536" y="1556792"/>
            <a:ext cx="8280920" cy="2246769"/>
          </a:xfrm>
          <a:prstGeom prst="rect">
            <a:avLst/>
          </a:prstGeom>
        </p:spPr>
        <p:txBody>
          <a:bodyPr wrap="square">
            <a:spAutoFit/>
          </a:bodyPr>
          <a:lstStyle/>
          <a:p>
            <a:pPr>
              <a:buFont typeface="Arial" pitchFamily="34" charset="0"/>
              <a:buChar char="•"/>
            </a:pPr>
            <a:r>
              <a:rPr lang="sl-SI" sz="2800" b="1" dirty="0" smtClean="0"/>
              <a:t>Dijaki ponovijo strani neba in značilnosti vetrov. Sklepajo kakšno bo vreme glede na  veter.</a:t>
            </a:r>
            <a:endParaRPr lang="sl-SI" sz="2800" dirty="0" smtClean="0"/>
          </a:p>
          <a:p>
            <a:pPr>
              <a:buFont typeface="Arial" pitchFamily="34" charset="0"/>
              <a:buChar char="•"/>
            </a:pPr>
            <a:r>
              <a:rPr lang="sl-SI" sz="2800" b="1" dirty="0" smtClean="0"/>
              <a:t>Dijaki se seznanijo z geografskimi in vremenskimi značilnostmi VB.</a:t>
            </a:r>
            <a:endParaRPr lang="sl-SI" sz="2800" dirty="0"/>
          </a:p>
        </p:txBody>
      </p:sp>
      <p:pic>
        <p:nvPicPr>
          <p:cNvPr id="15363" name="Picture 3"/>
          <p:cNvPicPr>
            <a:picLocks noChangeAspect="1" noChangeArrowheads="1"/>
          </p:cNvPicPr>
          <p:nvPr/>
        </p:nvPicPr>
        <p:blipFill>
          <a:blip r:embed="rId4" cstate="print"/>
          <a:srcRect/>
          <a:stretch>
            <a:fillRect/>
          </a:stretch>
        </p:blipFill>
        <p:spPr bwMode="auto">
          <a:xfrm>
            <a:off x="3923928" y="3915155"/>
            <a:ext cx="1471985" cy="2484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p:cNvSpPr>
            <a:spLocks noGrp="1"/>
          </p:cNvSpPr>
          <p:nvPr>
            <p:ph type="title"/>
          </p:nvPr>
        </p:nvSpPr>
        <p:spPr>
          <a:xfrm>
            <a:off x="1357313" y="228600"/>
            <a:ext cx="7478712" cy="758825"/>
          </a:xfrm>
        </p:spPr>
        <p:txBody>
          <a:bodyPr/>
          <a:lstStyle/>
          <a:p>
            <a:pPr eaLnBrk="1" hangingPunct="1"/>
            <a:r>
              <a:rPr lang="sl-SI" sz="3600" dirty="0" smtClean="0"/>
              <a:t>METODE</a:t>
            </a:r>
            <a:endParaRPr lang="sl-SI" sz="3600" b="1" dirty="0" smtClean="0">
              <a:solidFill>
                <a:srgbClr val="BA230F"/>
              </a:solidFill>
            </a:endParaRPr>
          </a:p>
        </p:txBody>
      </p:sp>
      <p:sp>
        <p:nvSpPr>
          <p:cNvPr id="3" name="Ograda vsebine 2"/>
          <p:cNvSpPr>
            <a:spLocks noGrp="1"/>
          </p:cNvSpPr>
          <p:nvPr>
            <p:ph sz="quarter" idx="1"/>
          </p:nvPr>
        </p:nvSpPr>
        <p:spPr>
          <a:xfrm>
            <a:off x="428625" y="1714500"/>
            <a:ext cx="8377238" cy="4384675"/>
          </a:xfrm>
        </p:spPr>
        <p:txBody>
          <a:bodyPr/>
          <a:lstStyle/>
          <a:p>
            <a:pPr eaLnBrk="1" hangingPunct="1">
              <a:defRPr/>
            </a:pPr>
            <a:endParaRPr lang="sl-SI" sz="2400" dirty="0" smtClean="0">
              <a:solidFill>
                <a:srgbClr val="C00000"/>
              </a:solidFill>
            </a:endParaRPr>
          </a:p>
          <a:p>
            <a:pPr eaLnBrk="1" hangingPunct="1">
              <a:buFont typeface="Wingdings 2" pitchFamily="18" charset="2"/>
              <a:buNone/>
              <a:defRPr/>
            </a:pPr>
            <a:endParaRPr lang="sl-SI" sz="2400" dirty="0" smtClean="0">
              <a:solidFill>
                <a:schemeClr val="bg2">
                  <a:lumMod val="50000"/>
                </a:schemeClr>
              </a:solidFill>
            </a:endParaRPr>
          </a:p>
          <a:p>
            <a:pPr eaLnBrk="1" hangingPunct="1">
              <a:buFont typeface="Wingdings 2" pitchFamily="18" charset="2"/>
              <a:buNone/>
              <a:defRPr/>
            </a:pPr>
            <a:endParaRPr lang="sl-SI" sz="2400" dirty="0" smtClean="0">
              <a:solidFill>
                <a:schemeClr val="bg2">
                  <a:lumMod val="50000"/>
                </a:schemeClr>
              </a:solidFill>
            </a:endParaRPr>
          </a:p>
        </p:txBody>
      </p:sp>
      <p:pic>
        <p:nvPicPr>
          <p:cNvPr id="24580" name="Slika 14" descr="esic_logo_transp300 copy.gif"/>
          <p:cNvPicPr>
            <a:picLocks noChangeAspect="1"/>
          </p:cNvPicPr>
          <p:nvPr/>
        </p:nvPicPr>
        <p:blipFill>
          <a:blip r:embed="rId2" cstate="print"/>
          <a:srcRect/>
          <a:stretch>
            <a:fillRect/>
          </a:stretch>
        </p:blipFill>
        <p:spPr bwMode="auto">
          <a:xfrm>
            <a:off x="214313" y="357188"/>
            <a:ext cx="1500187" cy="1025525"/>
          </a:xfrm>
          <a:prstGeom prst="rect">
            <a:avLst/>
          </a:prstGeom>
          <a:noFill/>
          <a:ln w="9525">
            <a:noFill/>
            <a:miter lim="800000"/>
            <a:headEnd/>
            <a:tailEnd/>
          </a:ln>
        </p:spPr>
      </p:pic>
      <p:pic>
        <p:nvPicPr>
          <p:cNvPr id="24581" name="Picture 2" descr="Certifikacijski znak SIQ KzP-012gif"/>
          <p:cNvPicPr>
            <a:picLocks noChangeAspect="1" noChangeArrowheads="1"/>
          </p:cNvPicPr>
          <p:nvPr/>
        </p:nvPicPr>
        <p:blipFill>
          <a:blip r:embed="rId3" cstate="print"/>
          <a:srcRect/>
          <a:stretch>
            <a:fillRect/>
          </a:stretch>
        </p:blipFill>
        <p:spPr bwMode="auto">
          <a:xfrm>
            <a:off x="8001000" y="5429250"/>
            <a:ext cx="915988" cy="1028700"/>
          </a:xfrm>
          <a:prstGeom prst="rect">
            <a:avLst/>
          </a:prstGeom>
          <a:noFill/>
          <a:ln w="9525">
            <a:noFill/>
            <a:miter lim="800000"/>
            <a:headEnd/>
            <a:tailEnd/>
          </a:ln>
        </p:spPr>
      </p:pic>
      <p:sp>
        <p:nvSpPr>
          <p:cNvPr id="9" name="Pravokotnik 8"/>
          <p:cNvSpPr/>
          <p:nvPr/>
        </p:nvSpPr>
        <p:spPr>
          <a:xfrm>
            <a:off x="395536" y="1556792"/>
            <a:ext cx="6462464" cy="2246769"/>
          </a:xfrm>
          <a:prstGeom prst="rect">
            <a:avLst/>
          </a:prstGeom>
        </p:spPr>
        <p:txBody>
          <a:bodyPr wrap="square">
            <a:spAutoFit/>
          </a:bodyPr>
          <a:lstStyle/>
          <a:p>
            <a:pPr>
              <a:buFont typeface="Arial" pitchFamily="34" charset="0"/>
              <a:buChar char="•"/>
            </a:pPr>
            <a:r>
              <a:rPr lang="sl-SI" sz="2800" b="1" dirty="0" smtClean="0"/>
              <a:t>razlaga</a:t>
            </a:r>
            <a:endParaRPr lang="sl-SI" sz="2800" dirty="0" smtClean="0"/>
          </a:p>
          <a:p>
            <a:pPr>
              <a:buFont typeface="Arial" pitchFamily="34" charset="0"/>
              <a:buChar char="•"/>
            </a:pPr>
            <a:r>
              <a:rPr lang="sl-SI" sz="2800" b="1" dirty="0" smtClean="0"/>
              <a:t>odgovarjanje na vprašanja</a:t>
            </a:r>
            <a:endParaRPr lang="sl-SI" sz="2800" dirty="0" smtClean="0"/>
          </a:p>
          <a:p>
            <a:pPr>
              <a:buFont typeface="Arial" pitchFamily="34" charset="0"/>
              <a:buChar char="•"/>
            </a:pPr>
            <a:r>
              <a:rPr lang="sl-SI" sz="2800" b="1" dirty="0" smtClean="0"/>
              <a:t>izpolnjevanje</a:t>
            </a:r>
            <a:endParaRPr lang="sl-SI" sz="2800" dirty="0" smtClean="0"/>
          </a:p>
          <a:p>
            <a:pPr>
              <a:buFont typeface="Arial" pitchFamily="34" charset="0"/>
              <a:buChar char="•"/>
            </a:pPr>
            <a:r>
              <a:rPr lang="sl-SI" sz="2800" b="1" dirty="0" smtClean="0"/>
              <a:t>razpredelnice</a:t>
            </a:r>
            <a:endParaRPr lang="sl-SI" sz="2800" dirty="0" smtClean="0"/>
          </a:p>
          <a:p>
            <a:pPr>
              <a:buFont typeface="Arial" pitchFamily="34" charset="0"/>
              <a:buChar char="•"/>
            </a:pPr>
            <a:r>
              <a:rPr lang="sl-SI" sz="2800" b="1" dirty="0" smtClean="0"/>
              <a:t>razgovor</a:t>
            </a:r>
            <a:endParaRPr lang="sl-SI" sz="2800" dirty="0"/>
          </a:p>
        </p:txBody>
      </p:sp>
      <p:pic>
        <p:nvPicPr>
          <p:cNvPr id="14339" name="Picture 3"/>
          <p:cNvPicPr>
            <a:picLocks noChangeAspect="1" noChangeArrowheads="1"/>
          </p:cNvPicPr>
          <p:nvPr/>
        </p:nvPicPr>
        <p:blipFill>
          <a:blip r:embed="rId4" cstate="print"/>
          <a:srcRect/>
          <a:stretch>
            <a:fillRect/>
          </a:stretch>
        </p:blipFill>
        <p:spPr bwMode="auto">
          <a:xfrm>
            <a:off x="3338513" y="2561569"/>
            <a:ext cx="3256238" cy="245160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p:cNvSpPr>
            <a:spLocks noGrp="1"/>
          </p:cNvSpPr>
          <p:nvPr>
            <p:ph type="title"/>
          </p:nvPr>
        </p:nvSpPr>
        <p:spPr>
          <a:xfrm>
            <a:off x="1357313" y="228600"/>
            <a:ext cx="7478712" cy="758825"/>
          </a:xfrm>
        </p:spPr>
        <p:txBody>
          <a:bodyPr/>
          <a:lstStyle/>
          <a:p>
            <a:pPr eaLnBrk="1" hangingPunct="1"/>
            <a:r>
              <a:rPr lang="sl-SI" sz="3600" dirty="0" smtClean="0"/>
              <a:t>OBLIKE</a:t>
            </a:r>
            <a:endParaRPr lang="sl-SI" sz="3600" b="1" dirty="0" smtClean="0">
              <a:solidFill>
                <a:srgbClr val="BA230F"/>
              </a:solidFill>
            </a:endParaRPr>
          </a:p>
        </p:txBody>
      </p:sp>
      <p:sp>
        <p:nvSpPr>
          <p:cNvPr id="3" name="Ograda vsebine 2"/>
          <p:cNvSpPr>
            <a:spLocks noGrp="1"/>
          </p:cNvSpPr>
          <p:nvPr>
            <p:ph sz="quarter" idx="1"/>
          </p:nvPr>
        </p:nvSpPr>
        <p:spPr>
          <a:xfrm>
            <a:off x="428625" y="1714500"/>
            <a:ext cx="8377238" cy="4384675"/>
          </a:xfrm>
        </p:spPr>
        <p:txBody>
          <a:bodyPr/>
          <a:lstStyle/>
          <a:p>
            <a:r>
              <a:rPr lang="sl-SI" sz="2400" b="1" dirty="0" smtClean="0"/>
              <a:t>frontalna</a:t>
            </a:r>
            <a:endParaRPr lang="sl-SI" sz="2400" dirty="0" smtClean="0"/>
          </a:p>
          <a:p>
            <a:r>
              <a:rPr lang="sl-SI" sz="2400" b="1" dirty="0" smtClean="0"/>
              <a:t>individualna</a:t>
            </a:r>
            <a:endParaRPr lang="sl-SI" sz="2400" dirty="0" smtClean="0"/>
          </a:p>
          <a:p>
            <a:r>
              <a:rPr lang="sl-SI" sz="2400" b="1" dirty="0" smtClean="0"/>
              <a:t>v parih</a:t>
            </a:r>
            <a:endParaRPr lang="sl-SI" sz="2400" dirty="0" smtClean="0"/>
          </a:p>
          <a:p>
            <a:pPr eaLnBrk="1" hangingPunct="1">
              <a:defRPr/>
            </a:pPr>
            <a:endParaRPr lang="sl-SI" sz="2400" dirty="0" smtClean="0">
              <a:solidFill>
                <a:srgbClr val="C00000"/>
              </a:solidFill>
            </a:endParaRPr>
          </a:p>
        </p:txBody>
      </p:sp>
      <p:pic>
        <p:nvPicPr>
          <p:cNvPr id="25604" name="Slika 14" descr="esic_logo_transp300 copy.gif"/>
          <p:cNvPicPr>
            <a:picLocks noChangeAspect="1"/>
          </p:cNvPicPr>
          <p:nvPr/>
        </p:nvPicPr>
        <p:blipFill>
          <a:blip r:embed="rId2" cstate="print"/>
          <a:srcRect/>
          <a:stretch>
            <a:fillRect/>
          </a:stretch>
        </p:blipFill>
        <p:spPr bwMode="auto">
          <a:xfrm>
            <a:off x="214282" y="357166"/>
            <a:ext cx="1500187" cy="1025525"/>
          </a:xfrm>
          <a:prstGeom prst="rect">
            <a:avLst/>
          </a:prstGeom>
          <a:noFill/>
          <a:ln w="9525">
            <a:noFill/>
            <a:miter lim="800000"/>
            <a:headEnd/>
            <a:tailEnd/>
          </a:ln>
        </p:spPr>
      </p:pic>
      <p:pic>
        <p:nvPicPr>
          <p:cNvPr id="25605" name="Picture 2" descr="Certifikacijski znak SIQ KzP-012gif"/>
          <p:cNvPicPr>
            <a:picLocks noChangeAspect="1" noChangeArrowheads="1"/>
          </p:cNvPicPr>
          <p:nvPr/>
        </p:nvPicPr>
        <p:blipFill>
          <a:blip r:embed="rId3" cstate="print"/>
          <a:srcRect/>
          <a:stretch>
            <a:fillRect/>
          </a:stretch>
        </p:blipFill>
        <p:spPr bwMode="auto">
          <a:xfrm>
            <a:off x="8001000" y="5429250"/>
            <a:ext cx="915988" cy="1028700"/>
          </a:xfrm>
          <a:prstGeom prst="rect">
            <a:avLst/>
          </a:prstGeom>
          <a:noFill/>
          <a:ln w="9525">
            <a:noFill/>
            <a:miter lim="800000"/>
            <a:headEnd/>
            <a:tailEnd/>
          </a:ln>
        </p:spPr>
      </p:pic>
      <p:pic>
        <p:nvPicPr>
          <p:cNvPr id="13313" name="Picture 1"/>
          <p:cNvPicPr>
            <a:picLocks noChangeAspect="1" noChangeArrowheads="1"/>
          </p:cNvPicPr>
          <p:nvPr/>
        </p:nvPicPr>
        <p:blipFill>
          <a:blip r:embed="rId4" cstate="print"/>
          <a:srcRect/>
          <a:stretch>
            <a:fillRect/>
          </a:stretch>
        </p:blipFill>
        <p:spPr bwMode="auto">
          <a:xfrm>
            <a:off x="3552825" y="2305050"/>
            <a:ext cx="2038350"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p:cNvSpPr>
            <a:spLocks noGrp="1"/>
          </p:cNvSpPr>
          <p:nvPr>
            <p:ph type="title"/>
          </p:nvPr>
        </p:nvSpPr>
        <p:spPr>
          <a:xfrm>
            <a:off x="1357313" y="228600"/>
            <a:ext cx="7478712" cy="758825"/>
          </a:xfrm>
        </p:spPr>
        <p:txBody>
          <a:bodyPr/>
          <a:lstStyle/>
          <a:p>
            <a:pPr eaLnBrk="1" hangingPunct="1"/>
            <a:r>
              <a:rPr lang="sl-SI" sz="3600" dirty="0" smtClean="0"/>
              <a:t>SREDSTVA</a:t>
            </a:r>
            <a:endParaRPr lang="sl-SI" sz="3600" b="1" dirty="0" smtClean="0">
              <a:solidFill>
                <a:srgbClr val="BA230F"/>
              </a:solidFill>
            </a:endParaRPr>
          </a:p>
        </p:txBody>
      </p:sp>
      <p:sp>
        <p:nvSpPr>
          <p:cNvPr id="3" name="Ograda vsebine 2"/>
          <p:cNvSpPr>
            <a:spLocks noGrp="1"/>
          </p:cNvSpPr>
          <p:nvPr>
            <p:ph sz="quarter" idx="1"/>
          </p:nvPr>
        </p:nvSpPr>
        <p:spPr>
          <a:xfrm>
            <a:off x="428625" y="1714500"/>
            <a:ext cx="8377238" cy="4384675"/>
          </a:xfrm>
        </p:spPr>
        <p:txBody>
          <a:bodyPr/>
          <a:lstStyle/>
          <a:p>
            <a:pPr eaLnBrk="1" hangingPunct="1">
              <a:defRPr/>
            </a:pPr>
            <a:endParaRPr lang="sl-SI" sz="2400" dirty="0" smtClean="0">
              <a:solidFill>
                <a:srgbClr val="C00000"/>
              </a:solidFill>
            </a:endParaRPr>
          </a:p>
          <a:p>
            <a:r>
              <a:rPr lang="sl-SI" sz="2400" b="1" dirty="0" smtClean="0"/>
              <a:t>platno in računalnik ter </a:t>
            </a:r>
            <a:endParaRPr lang="sl-SI" sz="2400" dirty="0" smtClean="0"/>
          </a:p>
          <a:p>
            <a:r>
              <a:rPr lang="sl-SI" sz="2400" b="1" dirty="0" smtClean="0"/>
              <a:t>projektor, tabla</a:t>
            </a:r>
            <a:endParaRPr lang="sl-SI" sz="2400" dirty="0" smtClean="0"/>
          </a:p>
          <a:p>
            <a:r>
              <a:rPr lang="sl-SI" sz="2400" b="1" dirty="0" err="1" smtClean="0"/>
              <a:t>Power</a:t>
            </a:r>
            <a:r>
              <a:rPr lang="sl-SI" sz="2400" b="1" dirty="0" smtClean="0"/>
              <a:t> </a:t>
            </a:r>
            <a:r>
              <a:rPr lang="sl-SI" sz="2400" b="1" dirty="0" err="1" smtClean="0"/>
              <a:t>point</a:t>
            </a:r>
            <a:endParaRPr lang="sl-SI" sz="2400" dirty="0" smtClean="0"/>
          </a:p>
          <a:p>
            <a:r>
              <a:rPr lang="sl-SI" sz="2400" b="1" dirty="0" smtClean="0"/>
              <a:t>učbenik</a:t>
            </a:r>
            <a:endParaRPr lang="sl-SI" sz="2400" dirty="0" smtClean="0"/>
          </a:p>
          <a:p>
            <a:r>
              <a:rPr lang="sl-SI" sz="2400" b="1" dirty="0" smtClean="0"/>
              <a:t>delovni list</a:t>
            </a:r>
            <a:endParaRPr lang="sl-SI" sz="2400" dirty="0" smtClean="0"/>
          </a:p>
          <a:p>
            <a:pPr eaLnBrk="1" hangingPunct="1">
              <a:defRPr/>
            </a:pPr>
            <a:endParaRPr lang="sl-SI" sz="2400" dirty="0" smtClean="0">
              <a:solidFill>
                <a:schemeClr val="bg2">
                  <a:lumMod val="50000"/>
                </a:schemeClr>
              </a:solidFill>
            </a:endParaRPr>
          </a:p>
        </p:txBody>
      </p:sp>
      <p:pic>
        <p:nvPicPr>
          <p:cNvPr id="26628" name="Slika 14" descr="esic_logo_transp300 copy.gif"/>
          <p:cNvPicPr>
            <a:picLocks noChangeAspect="1"/>
          </p:cNvPicPr>
          <p:nvPr/>
        </p:nvPicPr>
        <p:blipFill>
          <a:blip r:embed="rId2" cstate="print"/>
          <a:srcRect/>
          <a:stretch>
            <a:fillRect/>
          </a:stretch>
        </p:blipFill>
        <p:spPr bwMode="auto">
          <a:xfrm>
            <a:off x="214313" y="357188"/>
            <a:ext cx="1500187" cy="1025525"/>
          </a:xfrm>
          <a:prstGeom prst="rect">
            <a:avLst/>
          </a:prstGeom>
          <a:noFill/>
          <a:ln w="9525">
            <a:noFill/>
            <a:miter lim="800000"/>
            <a:headEnd/>
            <a:tailEnd/>
          </a:ln>
        </p:spPr>
      </p:pic>
      <p:pic>
        <p:nvPicPr>
          <p:cNvPr id="26629" name="Picture 2" descr="Certifikacijski znak SIQ KzP-012gif"/>
          <p:cNvPicPr>
            <a:picLocks noChangeAspect="1" noChangeArrowheads="1"/>
          </p:cNvPicPr>
          <p:nvPr/>
        </p:nvPicPr>
        <p:blipFill>
          <a:blip r:embed="rId3" cstate="print"/>
          <a:srcRect/>
          <a:stretch>
            <a:fillRect/>
          </a:stretch>
        </p:blipFill>
        <p:spPr bwMode="auto">
          <a:xfrm>
            <a:off x="8001000" y="5429250"/>
            <a:ext cx="915988" cy="1028700"/>
          </a:xfrm>
          <a:prstGeom prst="rect">
            <a:avLst/>
          </a:prstGeom>
          <a:noFill/>
          <a:ln w="9525">
            <a:noFill/>
            <a:miter lim="800000"/>
            <a:headEnd/>
            <a:tailEnd/>
          </a:ln>
        </p:spPr>
      </p:pic>
      <p:pic>
        <p:nvPicPr>
          <p:cNvPr id="12289" name="Picture 1"/>
          <p:cNvPicPr>
            <a:picLocks noChangeAspect="1" noChangeArrowheads="1"/>
          </p:cNvPicPr>
          <p:nvPr/>
        </p:nvPicPr>
        <p:blipFill>
          <a:blip r:embed="rId4" cstate="print"/>
          <a:srcRect/>
          <a:stretch>
            <a:fillRect/>
          </a:stretch>
        </p:blipFill>
        <p:spPr bwMode="auto">
          <a:xfrm>
            <a:off x="3405188" y="2447924"/>
            <a:ext cx="3821671" cy="32133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quarter" idx="1"/>
          </p:nvPr>
        </p:nvSpPr>
        <p:spPr>
          <a:xfrm>
            <a:off x="357158" y="1428736"/>
            <a:ext cx="8377238" cy="3857651"/>
          </a:xfrm>
        </p:spPr>
        <p:txBody>
          <a:bodyPr/>
          <a:lstStyle/>
          <a:p>
            <a:pPr>
              <a:buNone/>
            </a:pPr>
            <a:r>
              <a:rPr lang="sl-SI" sz="2400" b="1" dirty="0" smtClean="0"/>
              <a:t>DEJAVNOSTI V GLAVNEM POTEKAJO OB POWER POINTU, NEKAJ PA TUDI Z UČBENIKOM IN DELOVNIM LISTOM TER TABLO.</a:t>
            </a:r>
            <a:endParaRPr lang="sl-SI" sz="2400" dirty="0" smtClean="0"/>
          </a:p>
          <a:p>
            <a:pPr>
              <a:buNone/>
            </a:pPr>
            <a:r>
              <a:rPr lang="sl-SI" sz="2400" dirty="0" smtClean="0"/>
              <a:t/>
            </a:r>
            <a:br>
              <a:rPr lang="sl-SI" sz="2400" dirty="0" smtClean="0"/>
            </a:br>
            <a:endParaRPr lang="sl-SI" sz="2400" dirty="0"/>
          </a:p>
        </p:txBody>
      </p:sp>
      <p:sp>
        <p:nvSpPr>
          <p:cNvPr id="23554" name="Naslov 1"/>
          <p:cNvSpPr>
            <a:spLocks noGrp="1"/>
          </p:cNvSpPr>
          <p:nvPr>
            <p:ph type="title"/>
          </p:nvPr>
        </p:nvSpPr>
        <p:spPr>
          <a:xfrm>
            <a:off x="1357313" y="228600"/>
            <a:ext cx="7478712" cy="758825"/>
          </a:xfrm>
        </p:spPr>
        <p:txBody>
          <a:bodyPr/>
          <a:lstStyle/>
          <a:p>
            <a:pPr eaLnBrk="1" hangingPunct="1"/>
            <a:r>
              <a:rPr lang="sl-SI" sz="3600" dirty="0" smtClean="0"/>
              <a:t>DEJAVNOST UČITELJA</a:t>
            </a:r>
            <a:endParaRPr lang="sl-SI" sz="3600" b="1" dirty="0" smtClean="0">
              <a:solidFill>
                <a:srgbClr val="BA230F"/>
              </a:solidFill>
            </a:endParaRPr>
          </a:p>
        </p:txBody>
      </p:sp>
      <p:pic>
        <p:nvPicPr>
          <p:cNvPr id="23556" name="Slika 14" descr="esic_logo_transp300 copy.gif"/>
          <p:cNvPicPr>
            <a:picLocks noChangeAspect="1"/>
          </p:cNvPicPr>
          <p:nvPr/>
        </p:nvPicPr>
        <p:blipFill>
          <a:blip r:embed="rId2" cstate="print"/>
          <a:srcRect/>
          <a:stretch>
            <a:fillRect/>
          </a:stretch>
        </p:blipFill>
        <p:spPr bwMode="auto">
          <a:xfrm>
            <a:off x="214313" y="357188"/>
            <a:ext cx="1500187" cy="1025525"/>
          </a:xfrm>
          <a:prstGeom prst="rect">
            <a:avLst/>
          </a:prstGeom>
          <a:noFill/>
          <a:ln w="9525">
            <a:noFill/>
            <a:miter lim="800000"/>
            <a:headEnd/>
            <a:tailEnd/>
          </a:ln>
        </p:spPr>
      </p:pic>
      <p:pic>
        <p:nvPicPr>
          <p:cNvPr id="23557" name="Picture 2" descr="Certifikacijski znak SIQ KzP-012gif"/>
          <p:cNvPicPr>
            <a:picLocks noChangeAspect="1" noChangeArrowheads="1"/>
          </p:cNvPicPr>
          <p:nvPr/>
        </p:nvPicPr>
        <p:blipFill>
          <a:blip r:embed="rId3" cstate="print"/>
          <a:srcRect/>
          <a:stretch>
            <a:fillRect/>
          </a:stretch>
        </p:blipFill>
        <p:spPr bwMode="auto">
          <a:xfrm>
            <a:off x="8001000" y="5429250"/>
            <a:ext cx="915988" cy="1028700"/>
          </a:xfrm>
          <a:prstGeom prst="rect">
            <a:avLst/>
          </a:prstGeom>
          <a:noFill/>
          <a:ln w="9525">
            <a:noFill/>
            <a:miter lim="800000"/>
            <a:headEnd/>
            <a:tailEnd/>
          </a:ln>
        </p:spPr>
      </p:pic>
      <p:pic>
        <p:nvPicPr>
          <p:cNvPr id="11265" name="Picture 1"/>
          <p:cNvPicPr>
            <a:picLocks noChangeAspect="1" noChangeArrowheads="1"/>
          </p:cNvPicPr>
          <p:nvPr/>
        </p:nvPicPr>
        <p:blipFill>
          <a:blip r:embed="rId4" cstate="print"/>
          <a:srcRect/>
          <a:stretch>
            <a:fillRect/>
          </a:stretch>
        </p:blipFill>
        <p:spPr bwMode="auto">
          <a:xfrm>
            <a:off x="2100210" y="2481263"/>
            <a:ext cx="3676704" cy="2891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stno">
  <a:themeElements>
    <a:clrScheme name="Po meri 26">
      <a:dk1>
        <a:srgbClr val="FF9900"/>
      </a:dk1>
      <a:lt1>
        <a:srgbClr val="A3273C"/>
      </a:lt1>
      <a:dk2>
        <a:srgbClr val="646B86"/>
      </a:dk2>
      <a:lt2>
        <a:srgbClr val="FFEACB"/>
      </a:lt2>
      <a:accent1>
        <a:srgbClr val="FF9900"/>
      </a:accent1>
      <a:accent2>
        <a:srgbClr val="C0E898"/>
      </a:accent2>
      <a:accent3>
        <a:srgbClr val="F3CDD3"/>
      </a:accent3>
      <a:accent4>
        <a:srgbClr val="8C7B70"/>
      </a:accent4>
      <a:accent5>
        <a:srgbClr val="8FB08C"/>
      </a:accent5>
      <a:accent6>
        <a:srgbClr val="F5E8DA"/>
      </a:accent6>
      <a:hlink>
        <a:srgbClr val="00A3D6"/>
      </a:hlink>
      <a:folHlink>
        <a:srgbClr val="694F07"/>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stn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507</Words>
  <Application>Microsoft Office PowerPoint</Application>
  <PresentationFormat>Diaprojekcija na zaslonu (4:3)</PresentationFormat>
  <Paragraphs>83</Paragraphs>
  <Slides>18</Slides>
  <Notes>2</Notes>
  <HiddenSlides>0</HiddenSlides>
  <MMClips>0</MMClips>
  <ScaleCrop>false</ScaleCrop>
  <HeadingPairs>
    <vt:vector size="4" baseType="variant">
      <vt:variant>
        <vt:lpstr>Tema</vt:lpstr>
      </vt:variant>
      <vt:variant>
        <vt:i4>1</vt:i4>
      </vt:variant>
      <vt:variant>
        <vt:lpstr>Naslovi diapozitivov</vt:lpstr>
      </vt:variant>
      <vt:variant>
        <vt:i4>18</vt:i4>
      </vt:variant>
    </vt:vector>
  </HeadingPairs>
  <TitlesOfParts>
    <vt:vector size="19" baseType="lpstr">
      <vt:lpstr>Mestno</vt:lpstr>
      <vt:lpstr>MEDPREDMETNA POVEZAVA  geografija - angleščina</vt:lpstr>
      <vt:lpstr>TEMATSKI SKLOP</vt:lpstr>
      <vt:lpstr>SKUPNI CILJ </vt:lpstr>
      <vt:lpstr>POSAMIČNI CILJI</vt:lpstr>
      <vt:lpstr>GEOGRAFIJA</vt:lpstr>
      <vt:lpstr>METODE</vt:lpstr>
      <vt:lpstr>OBLIKE</vt:lpstr>
      <vt:lpstr>SREDSTVA</vt:lpstr>
      <vt:lpstr>DEJAVNOST UČITELJA</vt:lpstr>
      <vt:lpstr>OPISNI KRITERIJI</vt:lpstr>
      <vt:lpstr>SPOROČILNOST</vt:lpstr>
      <vt:lpstr>BESEDIŠČE IN SLOVNIČNA PRAVILNOST</vt:lpstr>
      <vt:lpstr>VEZLJIVOST ali KOHERENCA</vt:lpstr>
      <vt:lpstr>OCENJEVALNA LESTVICA</vt:lpstr>
      <vt:lpstr>GEOGRAFIJA</vt:lpstr>
      <vt:lpstr>DOSEŽKI/REZULTATI</vt:lpstr>
      <vt:lpstr>DEJAVNOSTI</vt:lpstr>
      <vt:lpstr>Diapozitiv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
  <cp:lastModifiedBy/>
  <cp:revision>4</cp:revision>
  <dcterms:created xsi:type="dcterms:W3CDTF">2009-01-29T10:13:41Z</dcterms:created>
  <dcterms:modified xsi:type="dcterms:W3CDTF">2012-02-03T10:30:13Z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1060</vt:i4>
  </property>
  <property fmtid="{D5CDD505-2E9C-101B-9397-08002B2CF9AE}" pid="3" name="_Version">
    <vt:lpwstr>12.0.4518</vt:lpwstr>
  </property>
</Properties>
</file>